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98" r:id="rId3"/>
    <p:sldId id="271" r:id="rId4"/>
    <p:sldId id="274" r:id="rId5"/>
    <p:sldId id="299" r:id="rId6"/>
    <p:sldId id="296" r:id="rId7"/>
    <p:sldId id="297" r:id="rId8"/>
    <p:sldId id="281" r:id="rId9"/>
    <p:sldId id="275" r:id="rId10"/>
    <p:sldId id="277" r:id="rId11"/>
    <p:sldId id="283" r:id="rId12"/>
    <p:sldId id="300" r:id="rId13"/>
    <p:sldId id="288" r:id="rId14"/>
    <p:sldId id="291" r:id="rId15"/>
    <p:sldId id="292" r:id="rId16"/>
    <p:sldId id="293" r:id="rId17"/>
    <p:sldId id="294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147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0D1D70-6ECF-4BA6-97E7-1011E693FFC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E7E1FF3-BD68-416F-85E2-FB5AC7B99F41}">
      <dgm:prSet custT="1"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4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 Sources:</a:t>
          </a:r>
          <a:endParaRPr lang="en-US" sz="2400" u="sng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077AD08-821B-4C82-858B-3BDCAA68714E}" type="parTrans" cxnId="{C94F4B10-3DBA-45FF-867D-D3A113D1B291}">
      <dgm:prSet/>
      <dgm:spPr/>
      <dgm:t>
        <a:bodyPr/>
        <a:lstStyle/>
        <a:p>
          <a:endParaRPr lang="en-US"/>
        </a:p>
      </dgm:t>
    </dgm:pt>
    <dgm:pt modelId="{29706B1C-36F5-4489-A331-09C39CFFD09E}" type="sibTrans" cxnId="{C94F4B10-3DBA-45FF-867D-D3A113D1B291}">
      <dgm:prSet/>
      <dgm:spPr/>
      <dgm:t>
        <a:bodyPr/>
        <a:lstStyle/>
        <a:p>
          <a:endParaRPr lang="en-US"/>
        </a:p>
      </dgm:t>
    </dgm:pt>
    <dgm:pt modelId="{4B1F8991-142E-4F77-9D7B-8A761C4AA463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FAO</a:t>
          </a:r>
        </a:p>
      </dgm:t>
    </dgm:pt>
    <dgm:pt modelId="{6FF130E9-F91E-47DD-A307-C638A8415E1A}" type="parTrans" cxnId="{6DE9C376-BFBB-4FEB-9548-512918ECE11E}">
      <dgm:prSet/>
      <dgm:spPr/>
      <dgm:t>
        <a:bodyPr/>
        <a:lstStyle/>
        <a:p>
          <a:endParaRPr lang="en-US"/>
        </a:p>
      </dgm:t>
    </dgm:pt>
    <dgm:pt modelId="{92DEC69F-45F5-403A-867B-BCAAFCF3AE2B}" type="sibTrans" cxnId="{6DE9C376-BFBB-4FEB-9548-512918ECE11E}">
      <dgm:prSet/>
      <dgm:spPr/>
      <dgm:t>
        <a:bodyPr/>
        <a:lstStyle/>
        <a:p>
          <a:endParaRPr lang="en-US"/>
        </a:p>
      </dgm:t>
    </dgm:pt>
    <dgm:pt modelId="{87F8D33A-81F6-44B9-B812-27D9D0FE7249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National Statistics</a:t>
          </a:r>
        </a:p>
      </dgm:t>
    </dgm:pt>
    <dgm:pt modelId="{B4F3E4A6-E4FF-4AC2-BE4D-903F2C04D486}" type="parTrans" cxnId="{04990B7A-692C-44F9-992A-ED42491CE85F}">
      <dgm:prSet/>
      <dgm:spPr/>
      <dgm:t>
        <a:bodyPr/>
        <a:lstStyle/>
        <a:p>
          <a:endParaRPr lang="en-US"/>
        </a:p>
      </dgm:t>
    </dgm:pt>
    <dgm:pt modelId="{C28D3C09-0191-450E-958E-0E6443EFEBFA}" type="sibTrans" cxnId="{04990B7A-692C-44F9-992A-ED42491CE85F}">
      <dgm:prSet/>
      <dgm:spPr/>
      <dgm:t>
        <a:bodyPr/>
        <a:lstStyle/>
        <a:p>
          <a:endParaRPr lang="en-US"/>
        </a:p>
      </dgm:t>
    </dgm:pt>
    <dgm:pt modelId="{BF3684C0-F8EA-4193-B188-323AB005EA93}">
      <dgm:prSet custT="1"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4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Observation:</a:t>
          </a:r>
          <a:endParaRPr lang="en-US" sz="1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62D6A8F-0607-4E1A-929B-70654D2551CF}" type="parTrans" cxnId="{088C5CFC-D5DD-4F78-8CC5-0B4007F5C6D0}">
      <dgm:prSet/>
      <dgm:spPr/>
      <dgm:t>
        <a:bodyPr/>
        <a:lstStyle/>
        <a:p>
          <a:endParaRPr lang="en-US"/>
        </a:p>
      </dgm:t>
    </dgm:pt>
    <dgm:pt modelId="{5318DD46-EB08-4301-A8A2-28C7AF4CAE17}" type="sibTrans" cxnId="{088C5CFC-D5DD-4F78-8CC5-0B4007F5C6D0}">
      <dgm:prSet/>
      <dgm:spPr/>
      <dgm:t>
        <a:bodyPr/>
        <a:lstStyle/>
        <a:p>
          <a:endParaRPr lang="en-US"/>
        </a:p>
      </dgm:t>
    </dgm:pt>
    <dgm:pt modelId="{AF9332A8-13D8-4E2C-9400-B22170C1C565}">
      <dgm:prSet custT="1"/>
      <dgm:spPr/>
      <dgm:t>
        <a:bodyPr/>
        <a:lstStyle/>
        <a:p>
          <a:r>
            <a:rPr lang="en-US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Data spans 15 East African countries (1960–2023).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0897C42-9ADF-4904-A50C-8A9952BB9AD0}" type="parTrans" cxnId="{63CAED7E-3DED-4F79-82FE-69701B1C7C85}">
      <dgm:prSet/>
      <dgm:spPr/>
      <dgm:t>
        <a:bodyPr/>
        <a:lstStyle/>
        <a:p>
          <a:endParaRPr lang="en-US"/>
        </a:p>
      </dgm:t>
    </dgm:pt>
    <dgm:pt modelId="{ACDA7B7C-4619-4F96-9A52-F4B43D2C51BB}" type="sibTrans" cxnId="{63CAED7E-3DED-4F79-82FE-69701B1C7C85}">
      <dgm:prSet/>
      <dgm:spPr/>
      <dgm:t>
        <a:bodyPr/>
        <a:lstStyle/>
        <a:p>
          <a:endParaRPr lang="en-US"/>
        </a:p>
      </dgm:t>
    </dgm:pt>
    <dgm:pt modelId="{3B22607B-4998-4038-92BC-97952CF73503}">
      <dgm:prSet custT="1"/>
      <dgm:spPr/>
      <dgm:t>
        <a:bodyPr/>
        <a:lstStyle/>
        <a:p>
          <a:r>
            <a:rPr lang="en-US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Includes metrics like cereal production, forest area, employment in agriculture.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62B4E80-E288-4E29-B0E2-8E013A956BC9}" type="parTrans" cxnId="{99981A4A-62B1-421F-9D9D-079414B6F7B8}">
      <dgm:prSet/>
      <dgm:spPr/>
      <dgm:t>
        <a:bodyPr/>
        <a:lstStyle/>
        <a:p>
          <a:endParaRPr lang="en-US"/>
        </a:p>
      </dgm:t>
    </dgm:pt>
    <dgm:pt modelId="{8465C82C-DC93-42FB-B237-ADD898F20CE3}" type="sibTrans" cxnId="{99981A4A-62B1-421F-9D9D-079414B6F7B8}">
      <dgm:prSet/>
      <dgm:spPr/>
      <dgm:t>
        <a:bodyPr/>
        <a:lstStyle/>
        <a:p>
          <a:endParaRPr lang="en-US"/>
        </a:p>
      </dgm:t>
    </dgm:pt>
    <dgm:pt modelId="{81128F9C-E618-4214-BA66-5F354F4F01CA}">
      <dgm:prSet custT="1"/>
      <dgm:spPr/>
      <dgm:t>
        <a:bodyPr/>
        <a:lstStyle/>
        <a:p>
          <a:r>
            <a:rPr lang="en-US" sz="1800" b="0" i="0">
              <a:latin typeface="Times New Roman" panose="02020603050405020304" pitchFamily="18" charset="0"/>
              <a:cs typeface="Times New Roman" panose="02020603050405020304" pitchFamily="18" charset="0"/>
            </a:rPr>
            <a:t>Challenges: Missing data, inconsistent trends.</a:t>
          </a:r>
          <a:endParaRPr lang="en-US" sz="1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7F162C8-7D22-4103-8883-9685ACE50561}" type="parTrans" cxnId="{7413817E-53BF-4641-BA97-0BF7AB53D858}">
      <dgm:prSet/>
      <dgm:spPr/>
      <dgm:t>
        <a:bodyPr/>
        <a:lstStyle/>
        <a:p>
          <a:endParaRPr lang="en-US"/>
        </a:p>
      </dgm:t>
    </dgm:pt>
    <dgm:pt modelId="{AF9DB7C7-70C5-4EEC-985A-8A2A7D0C568A}" type="sibTrans" cxnId="{7413817E-53BF-4641-BA97-0BF7AB53D858}">
      <dgm:prSet/>
      <dgm:spPr/>
      <dgm:t>
        <a:bodyPr/>
        <a:lstStyle/>
        <a:p>
          <a:endParaRPr lang="en-US"/>
        </a:p>
      </dgm:t>
    </dgm:pt>
    <dgm:pt modelId="{A269DC8D-D616-4486-BD69-8F3C7AE3C34E}">
      <dgm:prSet custT="1"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4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Indicators:</a:t>
          </a:r>
          <a:endParaRPr lang="en-US" sz="2400" u="sng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9D36838-1DFA-4B86-8936-FFEDC4F748A8}" type="parTrans" cxnId="{B3137A22-1005-41EE-B4BD-32FD43F93164}">
      <dgm:prSet/>
      <dgm:spPr/>
      <dgm:t>
        <a:bodyPr/>
        <a:lstStyle/>
        <a:p>
          <a:endParaRPr lang="en-US"/>
        </a:p>
      </dgm:t>
    </dgm:pt>
    <dgm:pt modelId="{93B6298D-28CC-4CEB-9C22-48B00949F0A2}" type="sibTrans" cxnId="{B3137A22-1005-41EE-B4BD-32FD43F93164}">
      <dgm:prSet/>
      <dgm:spPr/>
      <dgm:t>
        <a:bodyPr/>
        <a:lstStyle/>
        <a:p>
          <a:endParaRPr lang="en-US"/>
        </a:p>
      </dgm:t>
    </dgm:pt>
    <dgm:pt modelId="{4B34BBEF-CC6D-44AE-A74E-A79318BACD7D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Fertilizer consumption (kg/ha)</a:t>
          </a:r>
        </a:p>
      </dgm:t>
    </dgm:pt>
    <dgm:pt modelId="{08FB07DB-F12A-4DE6-8528-7425E6450FEC}" type="parTrans" cxnId="{16A3DA8D-133F-4778-ACFE-A97109AFB09D}">
      <dgm:prSet/>
      <dgm:spPr/>
      <dgm:t>
        <a:bodyPr/>
        <a:lstStyle/>
        <a:p>
          <a:endParaRPr lang="en-US"/>
        </a:p>
      </dgm:t>
    </dgm:pt>
    <dgm:pt modelId="{613C45A2-ADAC-427F-BB66-6C4EE836F397}" type="sibTrans" cxnId="{16A3DA8D-133F-4778-ACFE-A97109AFB09D}">
      <dgm:prSet/>
      <dgm:spPr/>
      <dgm:t>
        <a:bodyPr/>
        <a:lstStyle/>
        <a:p>
          <a:endParaRPr lang="en-US"/>
        </a:p>
      </dgm:t>
    </dgm:pt>
    <dgm:pt modelId="{E48EE5C6-4B35-4A2D-A171-C97AF5ACF555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Ag. value added (US$)</a:t>
          </a:r>
        </a:p>
      </dgm:t>
    </dgm:pt>
    <dgm:pt modelId="{A158BD20-AA18-42D3-A611-BA2AC8066408}" type="parTrans" cxnId="{A6D35BF0-86BF-4F2C-8792-5379B78C4C0A}">
      <dgm:prSet/>
      <dgm:spPr/>
      <dgm:t>
        <a:bodyPr/>
        <a:lstStyle/>
        <a:p>
          <a:endParaRPr lang="en-US"/>
        </a:p>
      </dgm:t>
    </dgm:pt>
    <dgm:pt modelId="{536B5CB4-4808-4FD3-8E8E-0CE3D4E54DCC}" type="sibTrans" cxnId="{A6D35BF0-86BF-4F2C-8792-5379B78C4C0A}">
      <dgm:prSet/>
      <dgm:spPr/>
      <dgm:t>
        <a:bodyPr/>
        <a:lstStyle/>
        <a:p>
          <a:endParaRPr lang="en-US"/>
        </a:p>
      </dgm:t>
    </dgm:pt>
    <dgm:pt modelId="{474962D9-93EE-460A-8A50-F15885964660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Employment in ag. (%)</a:t>
          </a:r>
        </a:p>
      </dgm:t>
    </dgm:pt>
    <dgm:pt modelId="{14619516-8365-4BAA-AE12-59C17BE0D0B1}" type="parTrans" cxnId="{7A16C178-5E2D-42DC-AAD3-280D466088C5}">
      <dgm:prSet/>
      <dgm:spPr/>
      <dgm:t>
        <a:bodyPr/>
        <a:lstStyle/>
        <a:p>
          <a:endParaRPr lang="en-US"/>
        </a:p>
      </dgm:t>
    </dgm:pt>
    <dgm:pt modelId="{B29F93B0-4CD0-45D6-BF4D-3D5DAFA7C19B}" type="sibTrans" cxnId="{7A16C178-5E2D-42DC-AAD3-280D466088C5}">
      <dgm:prSet/>
      <dgm:spPr/>
      <dgm:t>
        <a:bodyPr/>
        <a:lstStyle/>
        <a:p>
          <a:endParaRPr lang="en-US"/>
        </a:p>
      </dgm:t>
    </dgm:pt>
    <dgm:pt modelId="{A3D1C7D3-F095-4151-A897-5EB201D36D76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Crop production index</a:t>
          </a:r>
        </a:p>
      </dgm:t>
    </dgm:pt>
    <dgm:pt modelId="{D9763D6A-FB0C-4B25-9F07-227DFE34BAF5}" type="parTrans" cxnId="{C829DC73-986A-4C8A-9C18-A0F0AC06EA37}">
      <dgm:prSet/>
      <dgm:spPr/>
      <dgm:t>
        <a:bodyPr/>
        <a:lstStyle/>
        <a:p>
          <a:endParaRPr lang="en-US"/>
        </a:p>
      </dgm:t>
    </dgm:pt>
    <dgm:pt modelId="{F74E37D4-5D17-4706-B70D-F060A66F9064}" type="sibTrans" cxnId="{C829DC73-986A-4C8A-9C18-A0F0AC06EA37}">
      <dgm:prSet/>
      <dgm:spPr/>
      <dgm:t>
        <a:bodyPr/>
        <a:lstStyle/>
        <a:p>
          <a:endParaRPr lang="en-US"/>
        </a:p>
      </dgm:t>
    </dgm:pt>
    <dgm:pt modelId="{D8532618-C3D9-4F4F-9A3E-3DE7D6506722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World Bank Indicators</a:t>
          </a:r>
        </a:p>
      </dgm:t>
    </dgm:pt>
    <dgm:pt modelId="{599FFC57-5A57-4B30-9903-5274BF7CC89F}" type="parTrans" cxnId="{0A71AD6E-2923-4A82-B4E9-937AEDA2E307}">
      <dgm:prSet/>
      <dgm:spPr/>
      <dgm:t>
        <a:bodyPr/>
        <a:lstStyle/>
        <a:p>
          <a:endParaRPr lang="en-US"/>
        </a:p>
      </dgm:t>
    </dgm:pt>
    <dgm:pt modelId="{4AA3CBDD-94EA-4F4B-B87A-306C83108D27}" type="sibTrans" cxnId="{0A71AD6E-2923-4A82-B4E9-937AEDA2E307}">
      <dgm:prSet/>
      <dgm:spPr/>
      <dgm:t>
        <a:bodyPr/>
        <a:lstStyle/>
        <a:p>
          <a:endParaRPr lang="en-US"/>
        </a:p>
      </dgm:t>
    </dgm:pt>
    <dgm:pt modelId="{9877697A-10DA-411B-A365-FEE7B6272B29}" type="pres">
      <dgm:prSet presAssocID="{990D1D70-6ECF-4BA6-97E7-1011E693FFC6}" presName="Name0" presStyleCnt="0">
        <dgm:presLayoutVars>
          <dgm:dir/>
          <dgm:animLvl val="lvl"/>
          <dgm:resizeHandles val="exact"/>
        </dgm:presLayoutVars>
      </dgm:prSet>
      <dgm:spPr/>
    </dgm:pt>
    <dgm:pt modelId="{6D445E39-8B03-4829-A461-6D55D8D77643}" type="pres">
      <dgm:prSet presAssocID="{0E7E1FF3-BD68-416F-85E2-FB5AC7B99F41}" presName="linNode" presStyleCnt="0"/>
      <dgm:spPr/>
    </dgm:pt>
    <dgm:pt modelId="{FB78BCB4-982D-4A02-BCC3-5BC91BFC144D}" type="pres">
      <dgm:prSet presAssocID="{0E7E1FF3-BD68-416F-85E2-FB5AC7B99F41}" presName="parentText" presStyleLbl="node1" presStyleIdx="0" presStyleCnt="3" custLinFactNeighborY="-15673">
        <dgm:presLayoutVars>
          <dgm:chMax val="1"/>
          <dgm:bulletEnabled val="1"/>
        </dgm:presLayoutVars>
      </dgm:prSet>
      <dgm:spPr/>
    </dgm:pt>
    <dgm:pt modelId="{B3264C4F-6866-4020-A622-9A1026E454AC}" type="pres">
      <dgm:prSet presAssocID="{0E7E1FF3-BD68-416F-85E2-FB5AC7B99F41}" presName="descendantText" presStyleLbl="alignAccFollowNode1" presStyleIdx="0" presStyleCnt="3">
        <dgm:presLayoutVars>
          <dgm:bulletEnabled val="1"/>
        </dgm:presLayoutVars>
      </dgm:prSet>
      <dgm:spPr/>
    </dgm:pt>
    <dgm:pt modelId="{11535053-E070-4ACF-AF8C-07CB25861D36}" type="pres">
      <dgm:prSet presAssocID="{29706B1C-36F5-4489-A331-09C39CFFD09E}" presName="sp" presStyleCnt="0"/>
      <dgm:spPr/>
    </dgm:pt>
    <dgm:pt modelId="{4D7CE5C0-01F0-47EF-BC23-F6E8DB83DAD6}" type="pres">
      <dgm:prSet presAssocID="{BF3684C0-F8EA-4193-B188-323AB005EA93}" presName="linNode" presStyleCnt="0"/>
      <dgm:spPr/>
    </dgm:pt>
    <dgm:pt modelId="{671C2E49-F9FD-424A-85F0-E33EA90EB610}" type="pres">
      <dgm:prSet presAssocID="{BF3684C0-F8EA-4193-B188-323AB005EA93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327B1620-3A11-4128-8D7C-D42B3F3809CE}" type="pres">
      <dgm:prSet presAssocID="{BF3684C0-F8EA-4193-B188-323AB005EA93}" presName="descendantText" presStyleLbl="alignAccFollowNode1" presStyleIdx="1" presStyleCnt="3">
        <dgm:presLayoutVars>
          <dgm:bulletEnabled val="1"/>
        </dgm:presLayoutVars>
      </dgm:prSet>
      <dgm:spPr/>
    </dgm:pt>
    <dgm:pt modelId="{B20B3484-2B17-4F04-B405-DDC545BA8597}" type="pres">
      <dgm:prSet presAssocID="{5318DD46-EB08-4301-A8A2-28C7AF4CAE17}" presName="sp" presStyleCnt="0"/>
      <dgm:spPr/>
    </dgm:pt>
    <dgm:pt modelId="{4EB1087E-6B6D-4F36-BF72-ED4480BFD2FF}" type="pres">
      <dgm:prSet presAssocID="{A269DC8D-D616-4486-BD69-8F3C7AE3C34E}" presName="linNode" presStyleCnt="0"/>
      <dgm:spPr/>
    </dgm:pt>
    <dgm:pt modelId="{7DC6B699-48AB-450A-82BD-CC5B834D7DCD}" type="pres">
      <dgm:prSet presAssocID="{A269DC8D-D616-4486-BD69-8F3C7AE3C34E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80CF61F5-5C32-486E-A082-B8AD100B02CB}" type="pres">
      <dgm:prSet presAssocID="{A269DC8D-D616-4486-BD69-8F3C7AE3C34E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0CB90704-1D6F-4976-BA38-358BB91B253E}" type="presOf" srcId="{474962D9-93EE-460A-8A50-F15885964660}" destId="{80CF61F5-5C32-486E-A082-B8AD100B02CB}" srcOrd="0" destOrd="2" presId="urn:microsoft.com/office/officeart/2005/8/layout/vList5"/>
    <dgm:cxn modelId="{C94F4B10-3DBA-45FF-867D-D3A113D1B291}" srcId="{990D1D70-6ECF-4BA6-97E7-1011E693FFC6}" destId="{0E7E1FF3-BD68-416F-85E2-FB5AC7B99F41}" srcOrd="0" destOrd="0" parTransId="{D077AD08-821B-4C82-858B-3BDCAA68714E}" sibTransId="{29706B1C-36F5-4489-A331-09C39CFFD09E}"/>
    <dgm:cxn modelId="{6144C21B-9D28-4BA3-B10F-B932B02D273D}" type="presOf" srcId="{4B1F8991-142E-4F77-9D7B-8A761C4AA463}" destId="{B3264C4F-6866-4020-A622-9A1026E454AC}" srcOrd="0" destOrd="1" presId="urn:microsoft.com/office/officeart/2005/8/layout/vList5"/>
    <dgm:cxn modelId="{B3137A22-1005-41EE-B4BD-32FD43F93164}" srcId="{990D1D70-6ECF-4BA6-97E7-1011E693FFC6}" destId="{A269DC8D-D616-4486-BD69-8F3C7AE3C34E}" srcOrd="2" destOrd="0" parTransId="{D9D36838-1DFA-4B86-8936-FFEDC4F748A8}" sibTransId="{93B6298D-28CC-4CEB-9C22-48B00949F0A2}"/>
    <dgm:cxn modelId="{97B82123-483A-4C97-86A5-0424BE1FCB54}" type="presOf" srcId="{E48EE5C6-4B35-4A2D-A171-C97AF5ACF555}" destId="{80CF61F5-5C32-486E-A082-B8AD100B02CB}" srcOrd="0" destOrd="1" presId="urn:microsoft.com/office/officeart/2005/8/layout/vList5"/>
    <dgm:cxn modelId="{1122882C-A3A5-4F3B-A456-8A7E8CE5AAEA}" type="presOf" srcId="{87F8D33A-81F6-44B9-B812-27D9D0FE7249}" destId="{B3264C4F-6866-4020-A622-9A1026E454AC}" srcOrd="0" destOrd="2" presId="urn:microsoft.com/office/officeart/2005/8/layout/vList5"/>
    <dgm:cxn modelId="{9C0CD05B-C5BD-4A0C-80AF-7DDEA015D943}" type="presOf" srcId="{3B22607B-4998-4038-92BC-97952CF73503}" destId="{327B1620-3A11-4128-8D7C-D42B3F3809CE}" srcOrd="0" destOrd="1" presId="urn:microsoft.com/office/officeart/2005/8/layout/vList5"/>
    <dgm:cxn modelId="{23B7B646-1AFF-4EEF-9CFC-F3C33FEF8DEF}" type="presOf" srcId="{A269DC8D-D616-4486-BD69-8F3C7AE3C34E}" destId="{7DC6B699-48AB-450A-82BD-CC5B834D7DCD}" srcOrd="0" destOrd="0" presId="urn:microsoft.com/office/officeart/2005/8/layout/vList5"/>
    <dgm:cxn modelId="{78594B67-97A3-4695-8A0A-79EC98E7972D}" type="presOf" srcId="{AF9332A8-13D8-4E2C-9400-B22170C1C565}" destId="{327B1620-3A11-4128-8D7C-D42B3F3809CE}" srcOrd="0" destOrd="0" presId="urn:microsoft.com/office/officeart/2005/8/layout/vList5"/>
    <dgm:cxn modelId="{99981A4A-62B1-421F-9D9D-079414B6F7B8}" srcId="{BF3684C0-F8EA-4193-B188-323AB005EA93}" destId="{3B22607B-4998-4038-92BC-97952CF73503}" srcOrd="1" destOrd="0" parTransId="{762B4E80-E288-4E29-B0E2-8E013A956BC9}" sibTransId="{8465C82C-DC93-42FB-B237-ADD898F20CE3}"/>
    <dgm:cxn modelId="{C524D44D-C498-47FA-A43A-66FF520F2B33}" type="presOf" srcId="{D8532618-C3D9-4F4F-9A3E-3DE7D6506722}" destId="{B3264C4F-6866-4020-A622-9A1026E454AC}" srcOrd="0" destOrd="0" presId="urn:microsoft.com/office/officeart/2005/8/layout/vList5"/>
    <dgm:cxn modelId="{76B59C4E-2D9B-4AA0-BB5B-3C2D69C427EC}" type="presOf" srcId="{81128F9C-E618-4214-BA66-5F354F4F01CA}" destId="{327B1620-3A11-4128-8D7C-D42B3F3809CE}" srcOrd="0" destOrd="2" presId="urn:microsoft.com/office/officeart/2005/8/layout/vList5"/>
    <dgm:cxn modelId="{0A71AD6E-2923-4A82-B4E9-937AEDA2E307}" srcId="{0E7E1FF3-BD68-416F-85E2-FB5AC7B99F41}" destId="{D8532618-C3D9-4F4F-9A3E-3DE7D6506722}" srcOrd="0" destOrd="0" parTransId="{599FFC57-5A57-4B30-9903-5274BF7CC89F}" sibTransId="{4AA3CBDD-94EA-4F4B-B87A-306C83108D27}"/>
    <dgm:cxn modelId="{0747FD50-BC71-46D5-9BF2-B1660DA9FC21}" type="presOf" srcId="{0E7E1FF3-BD68-416F-85E2-FB5AC7B99F41}" destId="{FB78BCB4-982D-4A02-BCC3-5BC91BFC144D}" srcOrd="0" destOrd="0" presId="urn:microsoft.com/office/officeart/2005/8/layout/vList5"/>
    <dgm:cxn modelId="{C829DC73-986A-4C8A-9C18-A0F0AC06EA37}" srcId="{A269DC8D-D616-4486-BD69-8F3C7AE3C34E}" destId="{A3D1C7D3-F095-4151-A897-5EB201D36D76}" srcOrd="3" destOrd="0" parTransId="{D9763D6A-FB0C-4B25-9F07-227DFE34BAF5}" sibTransId="{F74E37D4-5D17-4706-B70D-F060A66F9064}"/>
    <dgm:cxn modelId="{6DE9C376-BFBB-4FEB-9548-512918ECE11E}" srcId="{0E7E1FF3-BD68-416F-85E2-FB5AC7B99F41}" destId="{4B1F8991-142E-4F77-9D7B-8A761C4AA463}" srcOrd="1" destOrd="0" parTransId="{6FF130E9-F91E-47DD-A307-C638A8415E1A}" sibTransId="{92DEC69F-45F5-403A-867B-BCAAFCF3AE2B}"/>
    <dgm:cxn modelId="{7A16C178-5E2D-42DC-AAD3-280D466088C5}" srcId="{A269DC8D-D616-4486-BD69-8F3C7AE3C34E}" destId="{474962D9-93EE-460A-8A50-F15885964660}" srcOrd="2" destOrd="0" parTransId="{14619516-8365-4BAA-AE12-59C17BE0D0B1}" sibTransId="{B29F93B0-4CD0-45D6-BF4D-3D5DAFA7C19B}"/>
    <dgm:cxn modelId="{04990B7A-692C-44F9-992A-ED42491CE85F}" srcId="{0E7E1FF3-BD68-416F-85E2-FB5AC7B99F41}" destId="{87F8D33A-81F6-44B9-B812-27D9D0FE7249}" srcOrd="2" destOrd="0" parTransId="{B4F3E4A6-E4FF-4AC2-BE4D-903F2C04D486}" sibTransId="{C28D3C09-0191-450E-958E-0E6443EFEBFA}"/>
    <dgm:cxn modelId="{7413817E-53BF-4641-BA97-0BF7AB53D858}" srcId="{BF3684C0-F8EA-4193-B188-323AB005EA93}" destId="{81128F9C-E618-4214-BA66-5F354F4F01CA}" srcOrd="2" destOrd="0" parTransId="{D7F162C8-7D22-4103-8883-9685ACE50561}" sibTransId="{AF9DB7C7-70C5-4EEC-985A-8A2A7D0C568A}"/>
    <dgm:cxn modelId="{63CAED7E-3DED-4F79-82FE-69701B1C7C85}" srcId="{BF3684C0-F8EA-4193-B188-323AB005EA93}" destId="{AF9332A8-13D8-4E2C-9400-B22170C1C565}" srcOrd="0" destOrd="0" parTransId="{60897C42-9ADF-4904-A50C-8A9952BB9AD0}" sibTransId="{ACDA7B7C-4619-4F96-9A52-F4B43D2C51BB}"/>
    <dgm:cxn modelId="{16A3DA8D-133F-4778-ACFE-A97109AFB09D}" srcId="{A269DC8D-D616-4486-BD69-8F3C7AE3C34E}" destId="{4B34BBEF-CC6D-44AE-A74E-A79318BACD7D}" srcOrd="0" destOrd="0" parTransId="{08FB07DB-F12A-4DE6-8528-7425E6450FEC}" sibTransId="{613C45A2-ADAC-427F-BB66-6C4EE836F397}"/>
    <dgm:cxn modelId="{0AD5ADA2-C885-4D38-BE8B-C6D7785D1559}" type="presOf" srcId="{990D1D70-6ECF-4BA6-97E7-1011E693FFC6}" destId="{9877697A-10DA-411B-A365-FEE7B6272B29}" srcOrd="0" destOrd="0" presId="urn:microsoft.com/office/officeart/2005/8/layout/vList5"/>
    <dgm:cxn modelId="{9CD811B8-69EA-4365-AF46-560E40C792C6}" type="presOf" srcId="{A3D1C7D3-F095-4151-A897-5EB201D36D76}" destId="{80CF61F5-5C32-486E-A082-B8AD100B02CB}" srcOrd="0" destOrd="3" presId="urn:microsoft.com/office/officeart/2005/8/layout/vList5"/>
    <dgm:cxn modelId="{22D075CA-7CA2-4A70-A3C5-31DDEC0255DC}" type="presOf" srcId="{BF3684C0-F8EA-4193-B188-323AB005EA93}" destId="{671C2E49-F9FD-424A-85F0-E33EA90EB610}" srcOrd="0" destOrd="0" presId="urn:microsoft.com/office/officeart/2005/8/layout/vList5"/>
    <dgm:cxn modelId="{A6D35BF0-86BF-4F2C-8792-5379B78C4C0A}" srcId="{A269DC8D-D616-4486-BD69-8F3C7AE3C34E}" destId="{E48EE5C6-4B35-4A2D-A171-C97AF5ACF555}" srcOrd="1" destOrd="0" parTransId="{A158BD20-AA18-42D3-A611-BA2AC8066408}" sibTransId="{536B5CB4-4808-4FD3-8E8E-0CE3D4E54DCC}"/>
    <dgm:cxn modelId="{CC64C2F3-1556-4189-99F4-48D98B395979}" type="presOf" srcId="{4B34BBEF-CC6D-44AE-A74E-A79318BACD7D}" destId="{80CF61F5-5C32-486E-A082-B8AD100B02CB}" srcOrd="0" destOrd="0" presId="urn:microsoft.com/office/officeart/2005/8/layout/vList5"/>
    <dgm:cxn modelId="{088C5CFC-D5DD-4F78-8CC5-0B4007F5C6D0}" srcId="{990D1D70-6ECF-4BA6-97E7-1011E693FFC6}" destId="{BF3684C0-F8EA-4193-B188-323AB005EA93}" srcOrd="1" destOrd="0" parTransId="{662D6A8F-0607-4E1A-929B-70654D2551CF}" sibTransId="{5318DD46-EB08-4301-A8A2-28C7AF4CAE17}"/>
    <dgm:cxn modelId="{93DC1E69-AB4F-43B1-B1CF-47D62E7B5660}" type="presParOf" srcId="{9877697A-10DA-411B-A365-FEE7B6272B29}" destId="{6D445E39-8B03-4829-A461-6D55D8D77643}" srcOrd="0" destOrd="0" presId="urn:microsoft.com/office/officeart/2005/8/layout/vList5"/>
    <dgm:cxn modelId="{7E08D86E-DC88-4C37-A2FC-0CDB12F66B76}" type="presParOf" srcId="{6D445E39-8B03-4829-A461-6D55D8D77643}" destId="{FB78BCB4-982D-4A02-BCC3-5BC91BFC144D}" srcOrd="0" destOrd="0" presId="urn:microsoft.com/office/officeart/2005/8/layout/vList5"/>
    <dgm:cxn modelId="{F83DFA6C-81D3-4C6A-82D9-40B7DEC8B19B}" type="presParOf" srcId="{6D445E39-8B03-4829-A461-6D55D8D77643}" destId="{B3264C4F-6866-4020-A622-9A1026E454AC}" srcOrd="1" destOrd="0" presId="urn:microsoft.com/office/officeart/2005/8/layout/vList5"/>
    <dgm:cxn modelId="{9AEFC5BA-9AFE-481E-9040-02F2465504B7}" type="presParOf" srcId="{9877697A-10DA-411B-A365-FEE7B6272B29}" destId="{11535053-E070-4ACF-AF8C-07CB25861D36}" srcOrd="1" destOrd="0" presId="urn:microsoft.com/office/officeart/2005/8/layout/vList5"/>
    <dgm:cxn modelId="{6E75D14F-D68F-422B-9415-720DA083A999}" type="presParOf" srcId="{9877697A-10DA-411B-A365-FEE7B6272B29}" destId="{4D7CE5C0-01F0-47EF-BC23-F6E8DB83DAD6}" srcOrd="2" destOrd="0" presId="urn:microsoft.com/office/officeart/2005/8/layout/vList5"/>
    <dgm:cxn modelId="{B1D95783-E87B-496E-83BA-9FE108A2267D}" type="presParOf" srcId="{4D7CE5C0-01F0-47EF-BC23-F6E8DB83DAD6}" destId="{671C2E49-F9FD-424A-85F0-E33EA90EB610}" srcOrd="0" destOrd="0" presId="urn:microsoft.com/office/officeart/2005/8/layout/vList5"/>
    <dgm:cxn modelId="{08DB4AAD-9853-4737-9A0C-37FD09E2F72B}" type="presParOf" srcId="{4D7CE5C0-01F0-47EF-BC23-F6E8DB83DAD6}" destId="{327B1620-3A11-4128-8D7C-D42B3F3809CE}" srcOrd="1" destOrd="0" presId="urn:microsoft.com/office/officeart/2005/8/layout/vList5"/>
    <dgm:cxn modelId="{7C871DEF-A842-4CE6-BB78-6A80C237890E}" type="presParOf" srcId="{9877697A-10DA-411B-A365-FEE7B6272B29}" destId="{B20B3484-2B17-4F04-B405-DDC545BA8597}" srcOrd="3" destOrd="0" presId="urn:microsoft.com/office/officeart/2005/8/layout/vList5"/>
    <dgm:cxn modelId="{BE425223-4094-4D69-8D23-19C12556652A}" type="presParOf" srcId="{9877697A-10DA-411B-A365-FEE7B6272B29}" destId="{4EB1087E-6B6D-4F36-BF72-ED4480BFD2FF}" srcOrd="4" destOrd="0" presId="urn:microsoft.com/office/officeart/2005/8/layout/vList5"/>
    <dgm:cxn modelId="{4574A1B1-F489-486F-8CB1-5DC721A9B40D}" type="presParOf" srcId="{4EB1087E-6B6D-4F36-BF72-ED4480BFD2FF}" destId="{7DC6B699-48AB-450A-82BD-CC5B834D7DCD}" srcOrd="0" destOrd="0" presId="urn:microsoft.com/office/officeart/2005/8/layout/vList5"/>
    <dgm:cxn modelId="{93488E81-FDF9-414E-B36D-0B1BA470ED13}" type="presParOf" srcId="{4EB1087E-6B6D-4F36-BF72-ED4480BFD2FF}" destId="{80CF61F5-5C32-486E-A082-B8AD100B02C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988928-0DD5-4747-A28F-F286818AB25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0C67C4F-4F35-46DA-A017-3D6D69237DBE}">
      <dgm:prSet custT="1"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800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Combined datasets from 15 countries into a unified dataset.</a:t>
          </a:r>
          <a:endParaRPr lang="en-US" sz="2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ED73C8-BBE9-4CC3-9C8A-31775BC64D02}" type="parTrans" cxnId="{310162CF-2924-4A34-9248-60B4942F1042}">
      <dgm:prSet/>
      <dgm:spPr/>
      <dgm:t>
        <a:bodyPr/>
        <a:lstStyle/>
        <a:p>
          <a:endParaRPr lang="en-US"/>
        </a:p>
      </dgm:t>
    </dgm:pt>
    <dgm:pt modelId="{32F62B12-FE7C-4E81-983F-1614B674E20E}" type="sibTrans" cxnId="{310162CF-2924-4A34-9248-60B4942F1042}">
      <dgm:prSet/>
      <dgm:spPr/>
      <dgm:t>
        <a:bodyPr/>
        <a:lstStyle/>
        <a:p>
          <a:endParaRPr lang="en-US"/>
        </a:p>
      </dgm:t>
    </dgm:pt>
    <dgm:pt modelId="{87793C1B-971B-45F3-8335-8383DAC0D2C4}">
      <dgm:prSet custT="1"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800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Cleaned redundant rows and standardized column names.</a:t>
          </a:r>
          <a:endParaRPr lang="en-US" sz="2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46A9347-1D48-4344-BBB6-8A76677456DC}" type="parTrans" cxnId="{BEB3CFE8-49B1-40F7-9FBA-29D2F438A3B9}">
      <dgm:prSet/>
      <dgm:spPr/>
      <dgm:t>
        <a:bodyPr/>
        <a:lstStyle/>
        <a:p>
          <a:endParaRPr lang="en-US"/>
        </a:p>
      </dgm:t>
    </dgm:pt>
    <dgm:pt modelId="{0A54F7F0-3316-44C0-925A-4775A3773906}" type="sibTrans" cxnId="{BEB3CFE8-49B1-40F7-9FBA-29D2F438A3B9}">
      <dgm:prSet/>
      <dgm:spPr/>
      <dgm:t>
        <a:bodyPr/>
        <a:lstStyle/>
        <a:p>
          <a:endParaRPr lang="en-US"/>
        </a:p>
      </dgm:t>
    </dgm:pt>
    <dgm:pt modelId="{22EBD74F-7ABF-4A8C-8FD2-2AE33D809A9B}">
      <dgm:prSet custT="1"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sz="2800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Checked for missing values and inconsistencies.</a:t>
          </a:r>
          <a:endParaRPr lang="en-US" sz="2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DB3EB45-F139-4EFC-BBEC-868D2B901F73}" type="parTrans" cxnId="{3A3B98F6-61E4-43BE-B822-665030DF1BCA}">
      <dgm:prSet/>
      <dgm:spPr/>
      <dgm:t>
        <a:bodyPr/>
        <a:lstStyle/>
        <a:p>
          <a:endParaRPr lang="en-US"/>
        </a:p>
      </dgm:t>
    </dgm:pt>
    <dgm:pt modelId="{ED0198FB-25F4-49A4-8C3A-8806F232F455}" type="sibTrans" cxnId="{3A3B98F6-61E4-43BE-B822-665030DF1BCA}">
      <dgm:prSet/>
      <dgm:spPr/>
      <dgm:t>
        <a:bodyPr/>
        <a:lstStyle/>
        <a:p>
          <a:endParaRPr lang="en-US"/>
        </a:p>
      </dgm:t>
    </dgm:pt>
    <dgm:pt modelId="{002E2B90-A702-47FA-A42B-70264C805880}" type="pres">
      <dgm:prSet presAssocID="{4B988928-0DD5-4747-A28F-F286818AB255}" presName="linear" presStyleCnt="0">
        <dgm:presLayoutVars>
          <dgm:animLvl val="lvl"/>
          <dgm:resizeHandles val="exact"/>
        </dgm:presLayoutVars>
      </dgm:prSet>
      <dgm:spPr/>
    </dgm:pt>
    <dgm:pt modelId="{CFC2A1F5-1EA4-4FDD-BAA6-20ED128E5507}" type="pres">
      <dgm:prSet presAssocID="{40C67C4F-4F35-46DA-A017-3D6D69237DB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0806913-7041-4BC6-B8F0-7A1529E25808}" type="pres">
      <dgm:prSet presAssocID="{32F62B12-FE7C-4E81-983F-1614B674E20E}" presName="spacer" presStyleCnt="0"/>
      <dgm:spPr/>
    </dgm:pt>
    <dgm:pt modelId="{4120CE57-C976-409C-AF1A-EBB6FBEB5DCD}" type="pres">
      <dgm:prSet presAssocID="{87793C1B-971B-45F3-8335-8383DAC0D2C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BCD3A10-25AC-43F5-97D8-EC88540C2CB0}" type="pres">
      <dgm:prSet presAssocID="{0A54F7F0-3316-44C0-925A-4775A3773906}" presName="spacer" presStyleCnt="0"/>
      <dgm:spPr/>
    </dgm:pt>
    <dgm:pt modelId="{A990618A-F6FC-4682-BB52-1C3E16837D05}" type="pres">
      <dgm:prSet presAssocID="{22EBD74F-7ABF-4A8C-8FD2-2AE33D809A9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00F9F3A-F38E-4E18-986F-DB3583682C1A}" type="presOf" srcId="{40C67C4F-4F35-46DA-A017-3D6D69237DBE}" destId="{CFC2A1F5-1EA4-4FDD-BAA6-20ED128E5507}" srcOrd="0" destOrd="0" presId="urn:microsoft.com/office/officeart/2005/8/layout/vList2"/>
    <dgm:cxn modelId="{C241F955-B4FA-42DE-BF2D-DD27FCF0CC76}" type="presOf" srcId="{22EBD74F-7ABF-4A8C-8FD2-2AE33D809A9B}" destId="{A990618A-F6FC-4682-BB52-1C3E16837D05}" srcOrd="0" destOrd="0" presId="urn:microsoft.com/office/officeart/2005/8/layout/vList2"/>
    <dgm:cxn modelId="{D30446C3-D431-4C4C-8482-4EC1017B40D2}" type="presOf" srcId="{4B988928-0DD5-4747-A28F-F286818AB255}" destId="{002E2B90-A702-47FA-A42B-70264C805880}" srcOrd="0" destOrd="0" presId="urn:microsoft.com/office/officeart/2005/8/layout/vList2"/>
    <dgm:cxn modelId="{7DB898CD-EA19-4738-A34D-63FBD393DC1B}" type="presOf" srcId="{87793C1B-971B-45F3-8335-8383DAC0D2C4}" destId="{4120CE57-C976-409C-AF1A-EBB6FBEB5DCD}" srcOrd="0" destOrd="0" presId="urn:microsoft.com/office/officeart/2005/8/layout/vList2"/>
    <dgm:cxn modelId="{310162CF-2924-4A34-9248-60B4942F1042}" srcId="{4B988928-0DD5-4747-A28F-F286818AB255}" destId="{40C67C4F-4F35-46DA-A017-3D6D69237DBE}" srcOrd="0" destOrd="0" parTransId="{46ED73C8-BBE9-4CC3-9C8A-31775BC64D02}" sibTransId="{32F62B12-FE7C-4E81-983F-1614B674E20E}"/>
    <dgm:cxn modelId="{BEB3CFE8-49B1-40F7-9FBA-29D2F438A3B9}" srcId="{4B988928-0DD5-4747-A28F-F286818AB255}" destId="{87793C1B-971B-45F3-8335-8383DAC0D2C4}" srcOrd="1" destOrd="0" parTransId="{746A9347-1D48-4344-BBB6-8A76677456DC}" sibTransId="{0A54F7F0-3316-44C0-925A-4775A3773906}"/>
    <dgm:cxn modelId="{3A3B98F6-61E4-43BE-B822-665030DF1BCA}" srcId="{4B988928-0DD5-4747-A28F-F286818AB255}" destId="{22EBD74F-7ABF-4A8C-8FD2-2AE33D809A9B}" srcOrd="2" destOrd="0" parTransId="{1DB3EB45-F139-4EFC-BBEC-868D2B901F73}" sibTransId="{ED0198FB-25F4-49A4-8C3A-8806F232F455}"/>
    <dgm:cxn modelId="{B768AF0B-A685-4C94-AF4F-A6D147B21A2B}" type="presParOf" srcId="{002E2B90-A702-47FA-A42B-70264C805880}" destId="{CFC2A1F5-1EA4-4FDD-BAA6-20ED128E5507}" srcOrd="0" destOrd="0" presId="urn:microsoft.com/office/officeart/2005/8/layout/vList2"/>
    <dgm:cxn modelId="{AC811CD8-CA46-412C-8C8F-B92AC5D0AB15}" type="presParOf" srcId="{002E2B90-A702-47FA-A42B-70264C805880}" destId="{B0806913-7041-4BC6-B8F0-7A1529E25808}" srcOrd="1" destOrd="0" presId="urn:microsoft.com/office/officeart/2005/8/layout/vList2"/>
    <dgm:cxn modelId="{63E6B25A-78A8-46D3-83B5-0CC78864130D}" type="presParOf" srcId="{002E2B90-A702-47FA-A42B-70264C805880}" destId="{4120CE57-C976-409C-AF1A-EBB6FBEB5DCD}" srcOrd="2" destOrd="0" presId="urn:microsoft.com/office/officeart/2005/8/layout/vList2"/>
    <dgm:cxn modelId="{28B3E450-D193-4FD7-8AFD-8E46D6EBBA21}" type="presParOf" srcId="{002E2B90-A702-47FA-A42B-70264C805880}" destId="{6BCD3A10-25AC-43F5-97D8-EC88540C2CB0}" srcOrd="3" destOrd="0" presId="urn:microsoft.com/office/officeart/2005/8/layout/vList2"/>
    <dgm:cxn modelId="{C5C68658-1B87-429E-BCE3-B8888B0E4E97}" type="presParOf" srcId="{002E2B90-A702-47FA-A42B-70264C805880}" destId="{A990618A-F6FC-4682-BB52-1C3E16837D0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319EB6-EF34-4822-A5B1-89792CABA13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580DC22-6C46-43B2-AC43-9650B3B0FE9F}">
      <dgm:prSet phldrT="[Text]"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The majority of countries have very limited arable land available per person, with most falling below 0.3 hectares per individual. </a:t>
          </a:r>
        </a:p>
      </dgm:t>
    </dgm:pt>
    <dgm:pt modelId="{CE45427E-F445-4806-81B6-D722F6DDD4E5}" type="parTrans" cxnId="{5DEA238C-71C1-4EBB-AAF8-DEEEF25CD369}">
      <dgm:prSet/>
      <dgm:spPr/>
      <dgm:t>
        <a:bodyPr/>
        <a:lstStyle/>
        <a:p>
          <a:endParaRPr lang="en-US"/>
        </a:p>
      </dgm:t>
    </dgm:pt>
    <dgm:pt modelId="{D97FFC52-0440-4547-B327-24F58477B79D}" type="sibTrans" cxnId="{5DEA238C-71C1-4EBB-AAF8-DEEEF25CD369}">
      <dgm:prSet/>
      <dgm:spPr/>
      <dgm:t>
        <a:bodyPr/>
        <a:lstStyle/>
        <a:p>
          <a:endParaRPr lang="en-US"/>
        </a:p>
      </dgm:t>
    </dgm:pt>
    <dgm:pt modelId="{BF1B677D-9A68-4F61-B6A2-E12C3928A7F6}">
      <dgm:prSet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This indicates high population pressure on arable land in many regions, especially in more densely populated countries.</a:t>
          </a:r>
        </a:p>
      </dgm:t>
    </dgm:pt>
    <dgm:pt modelId="{2575B89C-B48F-4F02-A13A-9DB728DF856C}" type="parTrans" cxnId="{17E00E7C-36F8-405E-A1C9-2895E66ED490}">
      <dgm:prSet/>
      <dgm:spPr/>
      <dgm:t>
        <a:bodyPr/>
        <a:lstStyle/>
        <a:p>
          <a:endParaRPr lang="en-US"/>
        </a:p>
      </dgm:t>
    </dgm:pt>
    <dgm:pt modelId="{4EDAF0B0-5687-4E7B-BBD7-004A21162419}" type="sibTrans" cxnId="{17E00E7C-36F8-405E-A1C9-2895E66ED490}">
      <dgm:prSet/>
      <dgm:spPr/>
      <dgm:t>
        <a:bodyPr/>
        <a:lstStyle/>
        <a:p>
          <a:endParaRPr lang="en-US"/>
        </a:p>
      </dgm:t>
    </dgm:pt>
    <dgm:pt modelId="{B3F7A56C-AE6A-433A-B00B-28FB1386D516}" type="pres">
      <dgm:prSet presAssocID="{D5319EB6-EF34-4822-A5B1-89792CABA139}" presName="diagram" presStyleCnt="0">
        <dgm:presLayoutVars>
          <dgm:dir/>
          <dgm:resizeHandles val="exact"/>
        </dgm:presLayoutVars>
      </dgm:prSet>
      <dgm:spPr/>
    </dgm:pt>
    <dgm:pt modelId="{BA9292E0-4D1C-4797-92AC-39287692D2B3}" type="pres">
      <dgm:prSet presAssocID="{3580DC22-6C46-43B2-AC43-9650B3B0FE9F}" presName="node" presStyleLbl="node1" presStyleIdx="0" presStyleCnt="2" custLinFactNeighborX="-3167" custLinFactNeighborY="3188">
        <dgm:presLayoutVars>
          <dgm:bulletEnabled val="1"/>
        </dgm:presLayoutVars>
      </dgm:prSet>
      <dgm:spPr/>
    </dgm:pt>
    <dgm:pt modelId="{D645086E-5C59-4258-B270-9A5434DDFEFA}" type="pres">
      <dgm:prSet presAssocID="{D97FFC52-0440-4547-B327-24F58477B79D}" presName="sibTrans" presStyleCnt="0"/>
      <dgm:spPr/>
    </dgm:pt>
    <dgm:pt modelId="{E9484987-585D-4D41-8CCD-D411B9C30F87}" type="pres">
      <dgm:prSet presAssocID="{BF1B677D-9A68-4F61-B6A2-E12C3928A7F6}" presName="node" presStyleLbl="node1" presStyleIdx="1" presStyleCnt="2" custLinFactNeighborX="-3167" custLinFactNeighborY="-6333">
        <dgm:presLayoutVars>
          <dgm:bulletEnabled val="1"/>
        </dgm:presLayoutVars>
      </dgm:prSet>
      <dgm:spPr/>
    </dgm:pt>
  </dgm:ptLst>
  <dgm:cxnLst>
    <dgm:cxn modelId="{8198190B-AE65-4216-AB0E-764C83CFABB3}" type="presOf" srcId="{3580DC22-6C46-43B2-AC43-9650B3B0FE9F}" destId="{BA9292E0-4D1C-4797-92AC-39287692D2B3}" srcOrd="0" destOrd="0" presId="urn:microsoft.com/office/officeart/2005/8/layout/default"/>
    <dgm:cxn modelId="{60444D38-833C-4DF1-AAB4-4845BCB19B3E}" type="presOf" srcId="{D5319EB6-EF34-4822-A5B1-89792CABA139}" destId="{B3F7A56C-AE6A-433A-B00B-28FB1386D516}" srcOrd="0" destOrd="0" presId="urn:microsoft.com/office/officeart/2005/8/layout/default"/>
    <dgm:cxn modelId="{17E00E7C-36F8-405E-A1C9-2895E66ED490}" srcId="{D5319EB6-EF34-4822-A5B1-89792CABA139}" destId="{BF1B677D-9A68-4F61-B6A2-E12C3928A7F6}" srcOrd="1" destOrd="0" parTransId="{2575B89C-B48F-4F02-A13A-9DB728DF856C}" sibTransId="{4EDAF0B0-5687-4E7B-BBD7-004A21162419}"/>
    <dgm:cxn modelId="{5DEA238C-71C1-4EBB-AAF8-DEEEF25CD369}" srcId="{D5319EB6-EF34-4822-A5B1-89792CABA139}" destId="{3580DC22-6C46-43B2-AC43-9650B3B0FE9F}" srcOrd="0" destOrd="0" parTransId="{CE45427E-F445-4806-81B6-D722F6DDD4E5}" sibTransId="{D97FFC52-0440-4547-B327-24F58477B79D}"/>
    <dgm:cxn modelId="{ED928EAF-1AEE-4608-B2AF-C74B68743F7E}" type="presOf" srcId="{BF1B677D-9A68-4F61-B6A2-E12C3928A7F6}" destId="{E9484987-585D-4D41-8CCD-D411B9C30F87}" srcOrd="0" destOrd="0" presId="urn:microsoft.com/office/officeart/2005/8/layout/default"/>
    <dgm:cxn modelId="{549B2E34-FC04-4570-A41C-6A2CD11694B1}" type="presParOf" srcId="{B3F7A56C-AE6A-433A-B00B-28FB1386D516}" destId="{BA9292E0-4D1C-4797-92AC-39287692D2B3}" srcOrd="0" destOrd="0" presId="urn:microsoft.com/office/officeart/2005/8/layout/default"/>
    <dgm:cxn modelId="{865E086C-1A5B-4431-8FFB-2C8E7D30FB9D}" type="presParOf" srcId="{B3F7A56C-AE6A-433A-B00B-28FB1386D516}" destId="{D645086E-5C59-4258-B270-9A5434DDFEFA}" srcOrd="1" destOrd="0" presId="urn:microsoft.com/office/officeart/2005/8/layout/default"/>
    <dgm:cxn modelId="{8499B1C1-9979-4030-8ACA-6A5FDD59D798}" type="presParOf" srcId="{B3F7A56C-AE6A-433A-B00B-28FB1386D516}" destId="{E9484987-585D-4D41-8CCD-D411B9C30F87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6906E55-F81D-4A77-BB0C-5E0DF8FCEC34}" type="doc">
      <dgm:prSet loTypeId="urn:microsoft.com/office/officeart/2005/8/layout/vList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77E1289-4B9D-44C5-98AE-AF1305AE097A}">
      <dgm:prSet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>
              <a:solidFill>
                <a:sysClr val="windowText" lastClr="000000"/>
              </a:solidFill>
            </a:rPr>
            <a:t>Djibouti and Seychelles have the highest fertilizer use, with Djibouti showing extreme variability.</a:t>
          </a:r>
        </a:p>
      </dgm:t>
    </dgm:pt>
    <dgm:pt modelId="{D7496367-097D-4318-BD0E-AB12F1074B25}" type="parTrans" cxnId="{962EC2ED-5A15-4E0F-9CE5-8E2D32E9A2B7}">
      <dgm:prSet/>
      <dgm:spPr/>
      <dgm:t>
        <a:bodyPr/>
        <a:lstStyle/>
        <a:p>
          <a:endParaRPr lang="en-US"/>
        </a:p>
      </dgm:t>
    </dgm:pt>
    <dgm:pt modelId="{75E6718C-EC66-4775-9680-3ED517B8291A}" type="sibTrans" cxnId="{962EC2ED-5A15-4E0F-9CE5-8E2D32E9A2B7}">
      <dgm:prSet/>
      <dgm:spPr/>
      <dgm:t>
        <a:bodyPr/>
        <a:lstStyle/>
        <a:p>
          <a:endParaRPr lang="en-US"/>
        </a:p>
      </dgm:t>
    </dgm:pt>
    <dgm:pt modelId="{D49C2B10-F6F9-42EC-8F64-F991DB000E4A}">
      <dgm:prSet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>
              <a:solidFill>
                <a:sysClr val="windowText" lastClr="000000"/>
              </a:solidFill>
            </a:rPr>
            <a:t>Mauritius and Rwanda also have relatively high and consistent usage, suggesting well-developed agricultural practices.</a:t>
          </a:r>
        </a:p>
      </dgm:t>
    </dgm:pt>
    <dgm:pt modelId="{9DF92AD9-073A-42A9-9DF0-1B79B04EB7A4}" type="parTrans" cxnId="{865CC62F-7A19-4E6B-8F63-EF8E072C687C}">
      <dgm:prSet/>
      <dgm:spPr/>
      <dgm:t>
        <a:bodyPr/>
        <a:lstStyle/>
        <a:p>
          <a:endParaRPr lang="en-US"/>
        </a:p>
      </dgm:t>
    </dgm:pt>
    <dgm:pt modelId="{9821B7CF-2DDC-451B-8825-FCE4284EB193}" type="sibTrans" cxnId="{865CC62F-7A19-4E6B-8F63-EF8E072C687C}">
      <dgm:prSet/>
      <dgm:spPr/>
      <dgm:t>
        <a:bodyPr/>
        <a:lstStyle/>
        <a:p>
          <a:endParaRPr lang="en-US"/>
        </a:p>
      </dgm:t>
    </dgm:pt>
    <dgm:pt modelId="{581A8DE2-CEF8-423F-95AB-4E0679B90A67}">
      <dgm:prSet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>
              <a:solidFill>
                <a:sysClr val="windowText" lastClr="000000"/>
              </a:solidFill>
            </a:rPr>
            <a:t>The majority of countries show very low fertilizer use with minimal variation, indicating low input agriculture.</a:t>
          </a:r>
        </a:p>
      </dgm:t>
    </dgm:pt>
    <dgm:pt modelId="{62DDB950-CC46-4ED9-8E08-085082FEBAB4}" type="parTrans" cxnId="{7B1C68A2-D73D-4CC2-BC05-1672EFF28D44}">
      <dgm:prSet/>
      <dgm:spPr/>
      <dgm:t>
        <a:bodyPr/>
        <a:lstStyle/>
        <a:p>
          <a:endParaRPr lang="en-US"/>
        </a:p>
      </dgm:t>
    </dgm:pt>
    <dgm:pt modelId="{DE5748A7-5A67-499C-BC20-BE882052179C}" type="sibTrans" cxnId="{7B1C68A2-D73D-4CC2-BC05-1672EFF28D44}">
      <dgm:prSet/>
      <dgm:spPr/>
      <dgm:t>
        <a:bodyPr/>
        <a:lstStyle/>
        <a:p>
          <a:endParaRPr lang="en-US"/>
        </a:p>
      </dgm:t>
    </dgm:pt>
    <dgm:pt modelId="{BA6807F1-18FE-475A-A8D8-9EA5C2D2D016}" type="pres">
      <dgm:prSet presAssocID="{66906E55-F81D-4A77-BB0C-5E0DF8FCEC34}" presName="linear" presStyleCnt="0">
        <dgm:presLayoutVars>
          <dgm:animLvl val="lvl"/>
          <dgm:resizeHandles val="exact"/>
        </dgm:presLayoutVars>
      </dgm:prSet>
      <dgm:spPr/>
    </dgm:pt>
    <dgm:pt modelId="{01F78984-BAD2-48DC-9936-0615A2EF2D7F}" type="pres">
      <dgm:prSet presAssocID="{D77E1289-4B9D-44C5-98AE-AF1305AE097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DD56D82-1775-4746-A3E0-D270EB66EDEC}" type="pres">
      <dgm:prSet presAssocID="{75E6718C-EC66-4775-9680-3ED517B8291A}" presName="spacer" presStyleCnt="0"/>
      <dgm:spPr/>
    </dgm:pt>
    <dgm:pt modelId="{38615EDA-5222-4D06-AABE-8677F3B74248}" type="pres">
      <dgm:prSet presAssocID="{D49C2B10-F6F9-42EC-8F64-F991DB000E4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F42E46C-097E-4763-AA0F-022843970667}" type="pres">
      <dgm:prSet presAssocID="{9821B7CF-2DDC-451B-8825-FCE4284EB193}" presName="spacer" presStyleCnt="0"/>
      <dgm:spPr/>
    </dgm:pt>
    <dgm:pt modelId="{A16A3601-BE25-4623-8A50-14ABEB88CD1A}" type="pres">
      <dgm:prSet presAssocID="{581A8DE2-CEF8-423F-95AB-4E0679B90A6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F3ABD16-2AB2-41D1-97F8-56A30A4C72E5}" type="presOf" srcId="{581A8DE2-CEF8-423F-95AB-4E0679B90A67}" destId="{A16A3601-BE25-4623-8A50-14ABEB88CD1A}" srcOrd="0" destOrd="0" presId="urn:microsoft.com/office/officeart/2005/8/layout/vList2"/>
    <dgm:cxn modelId="{865CC62F-7A19-4E6B-8F63-EF8E072C687C}" srcId="{66906E55-F81D-4A77-BB0C-5E0DF8FCEC34}" destId="{D49C2B10-F6F9-42EC-8F64-F991DB000E4A}" srcOrd="1" destOrd="0" parTransId="{9DF92AD9-073A-42A9-9DF0-1B79B04EB7A4}" sibTransId="{9821B7CF-2DDC-451B-8825-FCE4284EB193}"/>
    <dgm:cxn modelId="{7D44DD7C-7433-43E7-A768-58B41732A761}" type="presOf" srcId="{66906E55-F81D-4A77-BB0C-5E0DF8FCEC34}" destId="{BA6807F1-18FE-475A-A8D8-9EA5C2D2D016}" srcOrd="0" destOrd="0" presId="urn:microsoft.com/office/officeart/2005/8/layout/vList2"/>
    <dgm:cxn modelId="{7B1C68A2-D73D-4CC2-BC05-1672EFF28D44}" srcId="{66906E55-F81D-4A77-BB0C-5E0DF8FCEC34}" destId="{581A8DE2-CEF8-423F-95AB-4E0679B90A67}" srcOrd="2" destOrd="0" parTransId="{62DDB950-CC46-4ED9-8E08-085082FEBAB4}" sibTransId="{DE5748A7-5A67-499C-BC20-BE882052179C}"/>
    <dgm:cxn modelId="{1CA181C5-2AE6-461A-820E-F02FC08B31D1}" type="presOf" srcId="{D77E1289-4B9D-44C5-98AE-AF1305AE097A}" destId="{01F78984-BAD2-48DC-9936-0615A2EF2D7F}" srcOrd="0" destOrd="0" presId="urn:microsoft.com/office/officeart/2005/8/layout/vList2"/>
    <dgm:cxn modelId="{DDDCD7C7-380C-4097-9C98-18B998107EB0}" type="presOf" srcId="{D49C2B10-F6F9-42EC-8F64-F991DB000E4A}" destId="{38615EDA-5222-4D06-AABE-8677F3B74248}" srcOrd="0" destOrd="0" presId="urn:microsoft.com/office/officeart/2005/8/layout/vList2"/>
    <dgm:cxn modelId="{962EC2ED-5A15-4E0F-9CE5-8E2D32E9A2B7}" srcId="{66906E55-F81D-4A77-BB0C-5E0DF8FCEC34}" destId="{D77E1289-4B9D-44C5-98AE-AF1305AE097A}" srcOrd="0" destOrd="0" parTransId="{D7496367-097D-4318-BD0E-AB12F1074B25}" sibTransId="{75E6718C-EC66-4775-9680-3ED517B8291A}"/>
    <dgm:cxn modelId="{33DD9755-CB65-4C27-A3BF-E11B25FAEBE6}" type="presParOf" srcId="{BA6807F1-18FE-475A-A8D8-9EA5C2D2D016}" destId="{01F78984-BAD2-48DC-9936-0615A2EF2D7F}" srcOrd="0" destOrd="0" presId="urn:microsoft.com/office/officeart/2005/8/layout/vList2"/>
    <dgm:cxn modelId="{2744B5DB-7FEB-4782-A62B-7C0D24E1885E}" type="presParOf" srcId="{BA6807F1-18FE-475A-A8D8-9EA5C2D2D016}" destId="{ADD56D82-1775-4746-A3E0-D270EB66EDEC}" srcOrd="1" destOrd="0" presId="urn:microsoft.com/office/officeart/2005/8/layout/vList2"/>
    <dgm:cxn modelId="{ECF98821-6B16-42C0-A53B-1AE5C87AE478}" type="presParOf" srcId="{BA6807F1-18FE-475A-A8D8-9EA5C2D2D016}" destId="{38615EDA-5222-4D06-AABE-8677F3B74248}" srcOrd="2" destOrd="0" presId="urn:microsoft.com/office/officeart/2005/8/layout/vList2"/>
    <dgm:cxn modelId="{F11118B3-D6EB-4D62-BC94-C8D2FDDB787B}" type="presParOf" srcId="{BA6807F1-18FE-475A-A8D8-9EA5C2D2D016}" destId="{EF42E46C-097E-4763-AA0F-022843970667}" srcOrd="3" destOrd="0" presId="urn:microsoft.com/office/officeart/2005/8/layout/vList2"/>
    <dgm:cxn modelId="{E8F4FA76-6B38-480A-8D28-BBE28441FC5D}" type="presParOf" srcId="{BA6807F1-18FE-475A-A8D8-9EA5C2D2D016}" destId="{A16A3601-BE25-4623-8A50-14ABEB88CD1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B64E368-DF31-4874-B3D5-ED712AA3F35B}" type="doc">
      <dgm:prSet loTypeId="urn:microsoft.com/office/officeart/2005/8/layout/defaul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0903A2-DA30-4402-8C69-9D42446EE8D7}">
      <dgm:prSet phldrT="[Text]"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Some countries show a steady increase, indicating efforts to boost agricultural productivity.</a:t>
          </a:r>
          <a:endParaRPr lang="en-US" dirty="0">
            <a:solidFill>
              <a:schemeClr val="tx1"/>
            </a:solidFill>
          </a:endParaRPr>
        </a:p>
      </dgm:t>
    </dgm:pt>
    <dgm:pt modelId="{AA82E392-14F8-4C84-8A91-7E3506E27054}" type="parTrans" cxnId="{D8C53314-B2E5-4ADA-A452-B43C9DDE04D2}">
      <dgm:prSet/>
      <dgm:spPr/>
      <dgm:t>
        <a:bodyPr/>
        <a:lstStyle/>
        <a:p>
          <a:endParaRPr lang="en-US"/>
        </a:p>
      </dgm:t>
    </dgm:pt>
    <dgm:pt modelId="{1C17FB72-AFDA-45D3-9B42-081A70416206}" type="sibTrans" cxnId="{D8C53314-B2E5-4ADA-A452-B43C9DDE04D2}">
      <dgm:prSet/>
      <dgm:spPr/>
      <dgm:t>
        <a:bodyPr/>
        <a:lstStyle/>
        <a:p>
          <a:endParaRPr lang="en-US"/>
        </a:p>
      </dgm:t>
    </dgm:pt>
    <dgm:pt modelId="{3A4393E9-BBAD-44BB-A662-ED1015344959}" type="pres">
      <dgm:prSet presAssocID="{6B64E368-DF31-4874-B3D5-ED712AA3F35B}" presName="diagram" presStyleCnt="0">
        <dgm:presLayoutVars>
          <dgm:dir/>
          <dgm:resizeHandles val="exact"/>
        </dgm:presLayoutVars>
      </dgm:prSet>
      <dgm:spPr/>
    </dgm:pt>
    <dgm:pt modelId="{B501F5B6-80B9-4B4A-86F2-BA3CC0AED9D5}" type="pres">
      <dgm:prSet presAssocID="{0B0903A2-DA30-4402-8C69-9D42446EE8D7}" presName="node" presStyleLbl="node1" presStyleIdx="0" presStyleCnt="1" custAng="10800000" custFlipVert="1" custScaleY="27869" custLinFactNeighborY="13318">
        <dgm:presLayoutVars>
          <dgm:bulletEnabled val="1"/>
        </dgm:presLayoutVars>
      </dgm:prSet>
      <dgm:spPr/>
    </dgm:pt>
  </dgm:ptLst>
  <dgm:cxnLst>
    <dgm:cxn modelId="{D8C53314-B2E5-4ADA-A452-B43C9DDE04D2}" srcId="{6B64E368-DF31-4874-B3D5-ED712AA3F35B}" destId="{0B0903A2-DA30-4402-8C69-9D42446EE8D7}" srcOrd="0" destOrd="0" parTransId="{AA82E392-14F8-4C84-8A91-7E3506E27054}" sibTransId="{1C17FB72-AFDA-45D3-9B42-081A70416206}"/>
    <dgm:cxn modelId="{9642324E-3D9C-4FB1-B7F6-AF96AED3B2F6}" type="presOf" srcId="{6B64E368-DF31-4874-B3D5-ED712AA3F35B}" destId="{3A4393E9-BBAD-44BB-A662-ED1015344959}" srcOrd="0" destOrd="0" presId="urn:microsoft.com/office/officeart/2005/8/layout/default"/>
    <dgm:cxn modelId="{6C48D883-A362-42AC-AD69-DD32C6B48402}" type="presOf" srcId="{0B0903A2-DA30-4402-8C69-9D42446EE8D7}" destId="{B501F5B6-80B9-4B4A-86F2-BA3CC0AED9D5}" srcOrd="0" destOrd="0" presId="urn:microsoft.com/office/officeart/2005/8/layout/default"/>
    <dgm:cxn modelId="{89B5F7F9-E71D-48FD-8FCF-DAF32A59CA87}" type="presParOf" srcId="{3A4393E9-BBAD-44BB-A662-ED1015344959}" destId="{B501F5B6-80B9-4B4A-86F2-BA3CC0AED9D5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267E5A-99CC-4CF6-8C65-06C7BAD99B8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DAA24C-E401-4024-BA18-14C5A25E5743}">
      <dgm:prSet phldrT="[Text]"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olidFill>
                <a:schemeClr val="tx1"/>
              </a:solidFill>
            </a:rPr>
            <a:t>Ethiopia demonstrates high output despite low fertilizer use</a:t>
          </a:r>
        </a:p>
      </dgm:t>
    </dgm:pt>
    <dgm:pt modelId="{451A99F8-49B0-49B3-B009-9B6A92FD84E0}" type="parTrans" cxnId="{FF065BB9-59BB-473E-9064-A9A9DC39679B}">
      <dgm:prSet/>
      <dgm:spPr/>
      <dgm:t>
        <a:bodyPr/>
        <a:lstStyle/>
        <a:p>
          <a:endParaRPr lang="en-US"/>
        </a:p>
      </dgm:t>
    </dgm:pt>
    <dgm:pt modelId="{A82A6268-41F6-41C5-B5E4-1AD81A3B5945}" type="sibTrans" cxnId="{FF065BB9-59BB-473E-9064-A9A9DC39679B}">
      <dgm:prSet/>
      <dgm:spPr/>
      <dgm:t>
        <a:bodyPr/>
        <a:lstStyle/>
        <a:p>
          <a:endParaRPr lang="en-US"/>
        </a:p>
      </dgm:t>
    </dgm:pt>
    <dgm:pt modelId="{E79C81E1-7FC8-42C4-BB70-990957BA3421}">
      <dgm:prSet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Mauritius shows extremely high fertilizer use but modest output</a:t>
          </a:r>
        </a:p>
      </dgm:t>
    </dgm:pt>
    <dgm:pt modelId="{C61977C0-6F28-4E5C-B23B-EACB147C72D9}" type="parTrans" cxnId="{15B1D95D-80D9-4BC2-BC6D-A7C16B6DEA89}">
      <dgm:prSet/>
      <dgm:spPr/>
      <dgm:t>
        <a:bodyPr/>
        <a:lstStyle/>
        <a:p>
          <a:endParaRPr lang="en-US"/>
        </a:p>
      </dgm:t>
    </dgm:pt>
    <dgm:pt modelId="{463ECCD7-7466-4472-8237-A955F6CC18C1}" type="sibTrans" cxnId="{15B1D95D-80D9-4BC2-BC6D-A7C16B6DEA89}">
      <dgm:prSet/>
      <dgm:spPr/>
      <dgm:t>
        <a:bodyPr/>
        <a:lstStyle/>
        <a:p>
          <a:endParaRPr lang="en-US"/>
        </a:p>
      </dgm:t>
    </dgm:pt>
    <dgm:pt modelId="{82FD9733-24B8-4CDE-B3CD-EF9ADD1B2264}" type="pres">
      <dgm:prSet presAssocID="{9C267E5A-99CC-4CF6-8C65-06C7BAD99B87}" presName="diagram" presStyleCnt="0">
        <dgm:presLayoutVars>
          <dgm:dir/>
          <dgm:resizeHandles val="exact"/>
        </dgm:presLayoutVars>
      </dgm:prSet>
      <dgm:spPr/>
    </dgm:pt>
    <dgm:pt modelId="{54D9416B-8C15-4B1E-A2D1-53D4A859E51A}" type="pres">
      <dgm:prSet presAssocID="{07DAA24C-E401-4024-BA18-14C5A25E5743}" presName="node" presStyleLbl="node1" presStyleIdx="0" presStyleCnt="2" custScaleX="196307" custLinFactNeighborX="-43392" custLinFactNeighborY="2635">
        <dgm:presLayoutVars>
          <dgm:bulletEnabled val="1"/>
        </dgm:presLayoutVars>
      </dgm:prSet>
      <dgm:spPr/>
    </dgm:pt>
    <dgm:pt modelId="{D06B8E4A-571C-46D7-B15C-B8F635C2DB1C}" type="pres">
      <dgm:prSet presAssocID="{A82A6268-41F6-41C5-B5E4-1AD81A3B5945}" presName="sibTrans" presStyleCnt="0"/>
      <dgm:spPr/>
    </dgm:pt>
    <dgm:pt modelId="{4D2A8E2A-A3A6-46C5-B91D-BE797C41C039}" type="pres">
      <dgm:prSet presAssocID="{E79C81E1-7FC8-42C4-BB70-990957BA3421}" presName="node" presStyleLbl="node1" presStyleIdx="1" presStyleCnt="2" custScaleX="184483">
        <dgm:presLayoutVars>
          <dgm:bulletEnabled val="1"/>
        </dgm:presLayoutVars>
      </dgm:prSet>
      <dgm:spPr/>
    </dgm:pt>
  </dgm:ptLst>
  <dgm:cxnLst>
    <dgm:cxn modelId="{15B1D95D-80D9-4BC2-BC6D-A7C16B6DEA89}" srcId="{9C267E5A-99CC-4CF6-8C65-06C7BAD99B87}" destId="{E79C81E1-7FC8-42C4-BB70-990957BA3421}" srcOrd="1" destOrd="0" parTransId="{C61977C0-6F28-4E5C-B23B-EACB147C72D9}" sibTransId="{463ECCD7-7466-4472-8237-A955F6CC18C1}"/>
    <dgm:cxn modelId="{FF065BB9-59BB-473E-9064-A9A9DC39679B}" srcId="{9C267E5A-99CC-4CF6-8C65-06C7BAD99B87}" destId="{07DAA24C-E401-4024-BA18-14C5A25E5743}" srcOrd="0" destOrd="0" parTransId="{451A99F8-49B0-49B3-B009-9B6A92FD84E0}" sibTransId="{A82A6268-41F6-41C5-B5E4-1AD81A3B5945}"/>
    <dgm:cxn modelId="{515CA0BA-0896-4D71-9F3D-07E0CF5EDF27}" type="presOf" srcId="{07DAA24C-E401-4024-BA18-14C5A25E5743}" destId="{54D9416B-8C15-4B1E-A2D1-53D4A859E51A}" srcOrd="0" destOrd="0" presId="urn:microsoft.com/office/officeart/2005/8/layout/default"/>
    <dgm:cxn modelId="{2E03D6D3-6A01-49ED-8B6A-F08872EFB88B}" type="presOf" srcId="{9C267E5A-99CC-4CF6-8C65-06C7BAD99B87}" destId="{82FD9733-24B8-4CDE-B3CD-EF9ADD1B2264}" srcOrd="0" destOrd="0" presId="urn:microsoft.com/office/officeart/2005/8/layout/default"/>
    <dgm:cxn modelId="{04E7A7FE-F346-4A8A-B27A-05D8BD347B65}" type="presOf" srcId="{E79C81E1-7FC8-42C4-BB70-990957BA3421}" destId="{4D2A8E2A-A3A6-46C5-B91D-BE797C41C039}" srcOrd="0" destOrd="0" presId="urn:microsoft.com/office/officeart/2005/8/layout/default"/>
    <dgm:cxn modelId="{5700D695-5D64-4B67-B9B1-497DF71F9FC3}" type="presParOf" srcId="{82FD9733-24B8-4CDE-B3CD-EF9ADD1B2264}" destId="{54D9416B-8C15-4B1E-A2D1-53D4A859E51A}" srcOrd="0" destOrd="0" presId="urn:microsoft.com/office/officeart/2005/8/layout/default"/>
    <dgm:cxn modelId="{C17FA83D-8D99-43DE-BC56-321B6798334D}" type="presParOf" srcId="{82FD9733-24B8-4CDE-B3CD-EF9ADD1B2264}" destId="{D06B8E4A-571C-46D7-B15C-B8F635C2DB1C}" srcOrd="1" destOrd="0" presId="urn:microsoft.com/office/officeart/2005/8/layout/default"/>
    <dgm:cxn modelId="{6C7F5035-5C63-4C01-96BC-4468367EC3DD}" type="presParOf" srcId="{82FD9733-24B8-4CDE-B3CD-EF9ADD1B2264}" destId="{4D2A8E2A-A3A6-46C5-B91D-BE797C41C039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1FC9D9C-6700-4106-AF03-27ACCFA850E5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F9C8E5-1D83-4680-9658-0B2469B587D7}">
      <dgm:prSet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i="0" u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Clustering (K-Means):</a:t>
          </a:r>
          <a:r>
            <a:rPr lang="en-US" b="0" i="0" u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 </a:t>
          </a:r>
          <a:br>
            <a:rPr lang="en-US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b="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Group countries by efficiency patterns.</a:t>
          </a:r>
          <a:endParaRPr lang="en-US" i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3850EB6-8D02-4EE6-B5B8-A0F3D7D334B1}" type="parTrans" cxnId="{484D1C36-ACB7-49E2-BD13-C8C636071336}">
      <dgm:prSet/>
      <dgm:spPr/>
      <dgm:t>
        <a:bodyPr/>
        <a:lstStyle/>
        <a:p>
          <a:endParaRPr lang="en-US"/>
        </a:p>
      </dgm:t>
    </dgm:pt>
    <dgm:pt modelId="{82C03263-DF77-43A8-B96A-D182B268FC03}" type="sibTrans" cxnId="{484D1C36-ACB7-49E2-BD13-C8C636071336}">
      <dgm:prSet/>
      <dgm:spPr/>
      <dgm:t>
        <a:bodyPr/>
        <a:lstStyle/>
        <a:p>
          <a:endParaRPr lang="en-US"/>
        </a:p>
      </dgm:t>
    </dgm:pt>
    <dgm:pt modelId="{733595EF-D9F8-4ECC-B415-ADCCF4BB6F32}">
      <dgm:prSet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i="0" u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Machine Learning (Random Forest, </a:t>
          </a:r>
          <a:r>
            <a:rPr lang="en-US" b="1" i="0" u="none" dirty="0" err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XGBoost</a:t>
          </a:r>
          <a:r>
            <a:rPr lang="en-US" b="1" i="0" u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):</a:t>
          </a:r>
          <a:r>
            <a:rPr lang="en-US" b="0" i="0" u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 </a:t>
          </a:r>
          <a:br>
            <a:rPr lang="en-US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b="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Link fertilizer use to productivity.</a:t>
          </a:r>
          <a:endParaRPr lang="en-US" i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2F1281-9C45-4010-B58D-F8C2F526AFF4}" type="parTrans" cxnId="{4BD982D7-39A7-415B-BD77-50956D8F066C}">
      <dgm:prSet/>
      <dgm:spPr/>
      <dgm:t>
        <a:bodyPr/>
        <a:lstStyle/>
        <a:p>
          <a:endParaRPr lang="en-US"/>
        </a:p>
      </dgm:t>
    </dgm:pt>
    <dgm:pt modelId="{722BCBC2-80FC-42DF-BA96-407528C754B1}" type="sibTrans" cxnId="{4BD982D7-39A7-415B-BD77-50956D8F066C}">
      <dgm:prSet/>
      <dgm:spPr/>
      <dgm:t>
        <a:bodyPr/>
        <a:lstStyle/>
        <a:p>
          <a:endParaRPr lang="en-US"/>
        </a:p>
      </dgm:t>
    </dgm:pt>
    <dgm:pt modelId="{B040D96D-CE68-4311-9D12-B2E5EC76FA07}">
      <dgm:prSet>
        <dgm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i="0" u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Time-Series Forecasting (ARIMA, LSTM):</a:t>
          </a:r>
          <a:br>
            <a:rPr lang="en-US" b="1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 </a:t>
          </a:r>
          <a:r>
            <a:rPr lang="en-US" b="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Predict future fertilizer demand.</a:t>
          </a:r>
          <a:endParaRPr lang="en-US" i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28F25D9-C33C-43F7-8317-27B53E33B559}" type="parTrans" cxnId="{28C55E7E-BC54-4841-AA03-7FADF63AD94C}">
      <dgm:prSet/>
      <dgm:spPr/>
      <dgm:t>
        <a:bodyPr/>
        <a:lstStyle/>
        <a:p>
          <a:endParaRPr lang="en-US"/>
        </a:p>
      </dgm:t>
    </dgm:pt>
    <dgm:pt modelId="{F013FD9D-35DF-437D-AAFD-E904C8588AEA}" type="sibTrans" cxnId="{28C55E7E-BC54-4841-AA03-7FADF63AD94C}">
      <dgm:prSet/>
      <dgm:spPr/>
      <dgm:t>
        <a:bodyPr/>
        <a:lstStyle/>
        <a:p>
          <a:endParaRPr lang="en-US"/>
        </a:p>
      </dgm:t>
    </dgm:pt>
    <dgm:pt modelId="{EEFEB9D6-3AE4-4C9B-85D1-F729399333CE}" type="pres">
      <dgm:prSet presAssocID="{11FC9D9C-6700-4106-AF03-27ACCFA850E5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B89F7E9D-688D-4EDD-AD72-FAEE21156D35}" type="pres">
      <dgm:prSet presAssocID="{733595EF-D9F8-4ECC-B415-ADCCF4BB6F32}" presName="horFlow" presStyleCnt="0"/>
      <dgm:spPr/>
    </dgm:pt>
    <dgm:pt modelId="{3A9A355C-A219-4CDD-88E5-1B6EFEFD9C55}" type="pres">
      <dgm:prSet presAssocID="{733595EF-D9F8-4ECC-B415-ADCCF4BB6F32}" presName="bigChev" presStyleLbl="node1" presStyleIdx="0" presStyleCnt="3"/>
      <dgm:spPr/>
    </dgm:pt>
    <dgm:pt modelId="{A912FC6A-6FF9-4392-B51C-B26FDB03A121}" type="pres">
      <dgm:prSet presAssocID="{733595EF-D9F8-4ECC-B415-ADCCF4BB6F32}" presName="vSp" presStyleCnt="0"/>
      <dgm:spPr/>
    </dgm:pt>
    <dgm:pt modelId="{5FA1220B-7F50-4E93-A14B-462CC12015BC}" type="pres">
      <dgm:prSet presAssocID="{CCF9C8E5-1D83-4680-9658-0B2469B587D7}" presName="horFlow" presStyleCnt="0"/>
      <dgm:spPr/>
    </dgm:pt>
    <dgm:pt modelId="{1CF25EEB-BCD6-45FE-97FB-336D3509B7F1}" type="pres">
      <dgm:prSet presAssocID="{CCF9C8E5-1D83-4680-9658-0B2469B587D7}" presName="bigChev" presStyleLbl="node1" presStyleIdx="1" presStyleCnt="3"/>
      <dgm:spPr/>
    </dgm:pt>
    <dgm:pt modelId="{51E6BED8-8F36-45F8-A681-BC665D220C7E}" type="pres">
      <dgm:prSet presAssocID="{CCF9C8E5-1D83-4680-9658-0B2469B587D7}" presName="vSp" presStyleCnt="0"/>
      <dgm:spPr/>
    </dgm:pt>
    <dgm:pt modelId="{5FB89C7D-BA4A-4B9D-B9CB-08051DE01A7F}" type="pres">
      <dgm:prSet presAssocID="{B040D96D-CE68-4311-9D12-B2E5EC76FA07}" presName="horFlow" presStyleCnt="0"/>
      <dgm:spPr/>
    </dgm:pt>
    <dgm:pt modelId="{518CCDCF-FDB2-4884-9CD2-B51F97EEA526}" type="pres">
      <dgm:prSet presAssocID="{B040D96D-CE68-4311-9D12-B2E5EC76FA07}" presName="bigChev" presStyleLbl="node1" presStyleIdx="2" presStyleCnt="3"/>
      <dgm:spPr/>
    </dgm:pt>
  </dgm:ptLst>
  <dgm:cxnLst>
    <dgm:cxn modelId="{484D1C36-ACB7-49E2-BD13-C8C636071336}" srcId="{11FC9D9C-6700-4106-AF03-27ACCFA850E5}" destId="{CCF9C8E5-1D83-4680-9658-0B2469B587D7}" srcOrd="1" destOrd="0" parTransId="{C3850EB6-8D02-4EE6-B5B8-A0F3D7D334B1}" sibTransId="{82C03263-DF77-43A8-B96A-D182B268FC03}"/>
    <dgm:cxn modelId="{36B72B3C-38A6-4943-B168-3E4F5E9E2014}" type="presOf" srcId="{B040D96D-CE68-4311-9D12-B2E5EC76FA07}" destId="{518CCDCF-FDB2-4884-9CD2-B51F97EEA526}" srcOrd="0" destOrd="0" presId="urn:microsoft.com/office/officeart/2005/8/layout/lProcess3"/>
    <dgm:cxn modelId="{BEDF5A78-762C-4624-9820-4F116BCE794B}" type="presOf" srcId="{11FC9D9C-6700-4106-AF03-27ACCFA850E5}" destId="{EEFEB9D6-3AE4-4C9B-85D1-F729399333CE}" srcOrd="0" destOrd="0" presId="urn:microsoft.com/office/officeart/2005/8/layout/lProcess3"/>
    <dgm:cxn modelId="{A1EAAA78-1479-4963-A9D1-B7E6B421797E}" type="presOf" srcId="{CCF9C8E5-1D83-4680-9658-0B2469B587D7}" destId="{1CF25EEB-BCD6-45FE-97FB-336D3509B7F1}" srcOrd="0" destOrd="0" presId="urn:microsoft.com/office/officeart/2005/8/layout/lProcess3"/>
    <dgm:cxn modelId="{28C55E7E-BC54-4841-AA03-7FADF63AD94C}" srcId="{11FC9D9C-6700-4106-AF03-27ACCFA850E5}" destId="{B040D96D-CE68-4311-9D12-B2E5EC76FA07}" srcOrd="2" destOrd="0" parTransId="{528F25D9-C33C-43F7-8317-27B53E33B559}" sibTransId="{F013FD9D-35DF-437D-AAFD-E904C8588AEA}"/>
    <dgm:cxn modelId="{EB61ACC1-4F29-40AA-A4EE-13C2393FF0A2}" type="presOf" srcId="{733595EF-D9F8-4ECC-B415-ADCCF4BB6F32}" destId="{3A9A355C-A219-4CDD-88E5-1B6EFEFD9C55}" srcOrd="0" destOrd="0" presId="urn:microsoft.com/office/officeart/2005/8/layout/lProcess3"/>
    <dgm:cxn modelId="{4BD982D7-39A7-415B-BD77-50956D8F066C}" srcId="{11FC9D9C-6700-4106-AF03-27ACCFA850E5}" destId="{733595EF-D9F8-4ECC-B415-ADCCF4BB6F32}" srcOrd="0" destOrd="0" parTransId="{422F1281-9C45-4010-B58D-F8C2F526AFF4}" sibTransId="{722BCBC2-80FC-42DF-BA96-407528C754B1}"/>
    <dgm:cxn modelId="{3B053A8C-07D8-4838-B59B-D70851A56D01}" type="presParOf" srcId="{EEFEB9D6-3AE4-4C9B-85D1-F729399333CE}" destId="{B89F7E9D-688D-4EDD-AD72-FAEE21156D35}" srcOrd="0" destOrd="0" presId="urn:microsoft.com/office/officeart/2005/8/layout/lProcess3"/>
    <dgm:cxn modelId="{1413F25A-D8F4-41F0-A591-B996F308D5DF}" type="presParOf" srcId="{B89F7E9D-688D-4EDD-AD72-FAEE21156D35}" destId="{3A9A355C-A219-4CDD-88E5-1B6EFEFD9C55}" srcOrd="0" destOrd="0" presId="urn:microsoft.com/office/officeart/2005/8/layout/lProcess3"/>
    <dgm:cxn modelId="{E5744E2B-5703-4FD6-9688-6818AD979123}" type="presParOf" srcId="{EEFEB9D6-3AE4-4C9B-85D1-F729399333CE}" destId="{A912FC6A-6FF9-4392-B51C-B26FDB03A121}" srcOrd="1" destOrd="0" presId="urn:microsoft.com/office/officeart/2005/8/layout/lProcess3"/>
    <dgm:cxn modelId="{CEDFCF58-F6FD-45BD-9BB8-9AA981F2564F}" type="presParOf" srcId="{EEFEB9D6-3AE4-4C9B-85D1-F729399333CE}" destId="{5FA1220B-7F50-4E93-A14B-462CC12015BC}" srcOrd="2" destOrd="0" presId="urn:microsoft.com/office/officeart/2005/8/layout/lProcess3"/>
    <dgm:cxn modelId="{24D30C23-AFDE-49E1-A140-A48D6E28A789}" type="presParOf" srcId="{5FA1220B-7F50-4E93-A14B-462CC12015BC}" destId="{1CF25EEB-BCD6-45FE-97FB-336D3509B7F1}" srcOrd="0" destOrd="0" presId="urn:microsoft.com/office/officeart/2005/8/layout/lProcess3"/>
    <dgm:cxn modelId="{D60C07E2-50E0-44B0-9AC3-89F4F2C94EAD}" type="presParOf" srcId="{EEFEB9D6-3AE4-4C9B-85D1-F729399333CE}" destId="{51E6BED8-8F36-45F8-A681-BC665D220C7E}" srcOrd="3" destOrd="0" presId="urn:microsoft.com/office/officeart/2005/8/layout/lProcess3"/>
    <dgm:cxn modelId="{28A1BE19-19BD-4FF2-A638-44C244B2CF69}" type="presParOf" srcId="{EEFEB9D6-3AE4-4C9B-85D1-F729399333CE}" destId="{5FB89C7D-BA4A-4B9D-B9CB-08051DE01A7F}" srcOrd="4" destOrd="0" presId="urn:microsoft.com/office/officeart/2005/8/layout/lProcess3"/>
    <dgm:cxn modelId="{4606B988-0015-42DC-BDDA-5BAC9BF6EFE9}" type="presParOf" srcId="{5FB89C7D-BA4A-4B9D-B9CB-08051DE01A7F}" destId="{518CCDCF-FDB2-4884-9CD2-B51F97EEA526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264C4F-6866-4020-A622-9A1026E454AC}">
      <dsp:nvSpPr>
        <dsp:cNvPr id="0" name=""/>
        <dsp:cNvSpPr/>
      </dsp:nvSpPr>
      <dsp:spPr>
        <a:xfrm rot="5400000">
          <a:off x="5012703" y="-1901980"/>
          <a:ext cx="1166849" cy="526694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World Bank Indicators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FAO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National Statistics</a:t>
          </a:r>
        </a:p>
      </dsp:txBody>
      <dsp:txXfrm rot="-5400000">
        <a:off x="2962656" y="205028"/>
        <a:ext cx="5209983" cy="1052927"/>
      </dsp:txXfrm>
    </dsp:sp>
    <dsp:sp modelId="{FB78BCB4-982D-4A02-BCC3-5BC91BFC144D}">
      <dsp:nvSpPr>
        <dsp:cNvPr id="0" name=""/>
        <dsp:cNvSpPr/>
      </dsp:nvSpPr>
      <dsp:spPr>
        <a:xfrm>
          <a:off x="0" y="0"/>
          <a:ext cx="2962656" cy="1458562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u="sng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 Sources:</a:t>
          </a:r>
          <a:endParaRPr lang="en-US" sz="2400" u="sng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1201" y="71201"/>
        <a:ext cx="2820254" cy="1316160"/>
      </dsp:txXfrm>
    </dsp:sp>
    <dsp:sp modelId="{327B1620-3A11-4128-8D7C-D42B3F3809CE}">
      <dsp:nvSpPr>
        <dsp:cNvPr id="0" name=""/>
        <dsp:cNvSpPr/>
      </dsp:nvSpPr>
      <dsp:spPr>
        <a:xfrm rot="5400000">
          <a:off x="5012703" y="-370490"/>
          <a:ext cx="1166849" cy="526694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Data spans 15 East African countries (1960–2023).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Includes metrics like cereal production, forest area, employment in agriculture.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>
              <a:latin typeface="Times New Roman" panose="02020603050405020304" pitchFamily="18" charset="0"/>
              <a:cs typeface="Times New Roman" panose="02020603050405020304" pitchFamily="18" charset="0"/>
            </a:rPr>
            <a:t>Challenges: Missing data, inconsistent trends.</a:t>
          </a:r>
          <a:endParaRPr lang="en-US" sz="18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2962656" y="1736518"/>
        <a:ext cx="5209983" cy="1052927"/>
      </dsp:txXfrm>
    </dsp:sp>
    <dsp:sp modelId="{671C2E49-F9FD-424A-85F0-E33EA90EB610}">
      <dsp:nvSpPr>
        <dsp:cNvPr id="0" name=""/>
        <dsp:cNvSpPr/>
      </dsp:nvSpPr>
      <dsp:spPr>
        <a:xfrm>
          <a:off x="0" y="1533700"/>
          <a:ext cx="2962656" cy="1458562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u="sng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Observation:</a:t>
          </a:r>
          <a:endParaRPr lang="en-US" sz="1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1201" y="1604901"/>
        <a:ext cx="2820254" cy="1316160"/>
      </dsp:txXfrm>
    </dsp:sp>
    <dsp:sp modelId="{80CF61F5-5C32-486E-A082-B8AD100B02CB}">
      <dsp:nvSpPr>
        <dsp:cNvPr id="0" name=""/>
        <dsp:cNvSpPr/>
      </dsp:nvSpPr>
      <dsp:spPr>
        <a:xfrm rot="5400000">
          <a:off x="5012703" y="1160999"/>
          <a:ext cx="1166849" cy="526694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Fertilizer consumption (kg/ha)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Ag. value added (US$)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Employment in ag. (%)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Crop production index</a:t>
          </a:r>
        </a:p>
      </dsp:txBody>
      <dsp:txXfrm rot="-5400000">
        <a:off x="2962656" y="3268008"/>
        <a:ext cx="5209983" cy="1052927"/>
      </dsp:txXfrm>
    </dsp:sp>
    <dsp:sp modelId="{7DC6B699-48AB-450A-82BD-CC5B834D7DCD}">
      <dsp:nvSpPr>
        <dsp:cNvPr id="0" name=""/>
        <dsp:cNvSpPr/>
      </dsp:nvSpPr>
      <dsp:spPr>
        <a:xfrm>
          <a:off x="0" y="3065190"/>
          <a:ext cx="2962656" cy="1458562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u="sng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Indicators:</a:t>
          </a:r>
          <a:endParaRPr lang="en-US" sz="2400" u="sng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1201" y="3136391"/>
        <a:ext cx="2820254" cy="13161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C2A1F5-1EA4-4FDD-BAA6-20ED128E5507}">
      <dsp:nvSpPr>
        <dsp:cNvPr id="0" name=""/>
        <dsp:cNvSpPr/>
      </dsp:nvSpPr>
      <dsp:spPr>
        <a:xfrm>
          <a:off x="0" y="464085"/>
          <a:ext cx="8229600" cy="1216800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Combined datasets from 15 countries into a unified dataset.</a:t>
          </a:r>
          <a:endParaRPr lang="en-US" sz="2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9399" y="523484"/>
        <a:ext cx="8110802" cy="1098002"/>
      </dsp:txXfrm>
    </dsp:sp>
    <dsp:sp modelId="{4120CE57-C976-409C-AF1A-EBB6FBEB5DCD}">
      <dsp:nvSpPr>
        <dsp:cNvPr id="0" name=""/>
        <dsp:cNvSpPr/>
      </dsp:nvSpPr>
      <dsp:spPr>
        <a:xfrm>
          <a:off x="0" y="1868085"/>
          <a:ext cx="8229600" cy="1216800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Cleaned redundant rows and standardized column names.</a:t>
          </a:r>
          <a:endParaRPr lang="en-US" sz="2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9399" y="1927484"/>
        <a:ext cx="8110802" cy="1098002"/>
      </dsp:txXfrm>
    </dsp:sp>
    <dsp:sp modelId="{A990618A-F6FC-4682-BB52-1C3E16837D05}">
      <dsp:nvSpPr>
        <dsp:cNvPr id="0" name=""/>
        <dsp:cNvSpPr/>
      </dsp:nvSpPr>
      <dsp:spPr>
        <a:xfrm>
          <a:off x="0" y="3272085"/>
          <a:ext cx="8229600" cy="1216800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Checked for missing values and inconsistencies.</a:t>
          </a:r>
          <a:endParaRPr lang="en-US" sz="2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9399" y="3331484"/>
        <a:ext cx="8110802" cy="10980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9292E0-4D1C-4797-92AC-39287692D2B3}">
      <dsp:nvSpPr>
        <dsp:cNvPr id="0" name=""/>
        <dsp:cNvSpPr/>
      </dsp:nvSpPr>
      <dsp:spPr>
        <a:xfrm>
          <a:off x="0" y="1147039"/>
          <a:ext cx="3705225" cy="2223135"/>
        </a:xfrm>
        <a:prstGeom prst="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The majority of countries have very limited arable land available per person, with most falling below 0.3 hectares per individual. </a:t>
          </a:r>
        </a:p>
      </dsp:txBody>
      <dsp:txXfrm>
        <a:off x="0" y="1147039"/>
        <a:ext cx="3705225" cy="2223135"/>
      </dsp:txXfrm>
    </dsp:sp>
    <dsp:sp modelId="{E9484987-585D-4D41-8CCD-D411B9C30F87}">
      <dsp:nvSpPr>
        <dsp:cNvPr id="0" name=""/>
        <dsp:cNvSpPr/>
      </dsp:nvSpPr>
      <dsp:spPr>
        <a:xfrm>
          <a:off x="0" y="3529032"/>
          <a:ext cx="3705225" cy="2223135"/>
        </a:xfrm>
        <a:prstGeom prst="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This indicates high population pressure on arable land in many regions, especially in more densely populated countries.</a:t>
          </a:r>
        </a:p>
      </dsp:txBody>
      <dsp:txXfrm>
        <a:off x="0" y="3529032"/>
        <a:ext cx="3705225" cy="22231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F78984-BAD2-48DC-9936-0615A2EF2D7F}">
      <dsp:nvSpPr>
        <dsp:cNvPr id="0" name=""/>
        <dsp:cNvSpPr/>
      </dsp:nvSpPr>
      <dsp:spPr>
        <a:xfrm>
          <a:off x="0" y="133843"/>
          <a:ext cx="2986086" cy="2056275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Text" lastClr="000000"/>
              </a:solidFill>
            </a:rPr>
            <a:t>Djibouti and Seychelles have the highest fertilizer use, with Djibouti showing extreme variability.</a:t>
          </a:r>
        </a:p>
      </dsp:txBody>
      <dsp:txXfrm>
        <a:off x="100379" y="234222"/>
        <a:ext cx="2785328" cy="1855517"/>
      </dsp:txXfrm>
    </dsp:sp>
    <dsp:sp modelId="{38615EDA-5222-4D06-AABE-8677F3B74248}">
      <dsp:nvSpPr>
        <dsp:cNvPr id="0" name=""/>
        <dsp:cNvSpPr/>
      </dsp:nvSpPr>
      <dsp:spPr>
        <a:xfrm>
          <a:off x="0" y="2247718"/>
          <a:ext cx="2986086" cy="2056275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Text" lastClr="000000"/>
              </a:solidFill>
            </a:rPr>
            <a:t>Mauritius and Rwanda also have relatively high and consistent usage, suggesting well-developed agricultural practices.</a:t>
          </a:r>
        </a:p>
      </dsp:txBody>
      <dsp:txXfrm>
        <a:off x="100379" y="2348097"/>
        <a:ext cx="2785328" cy="1855517"/>
      </dsp:txXfrm>
    </dsp:sp>
    <dsp:sp modelId="{A16A3601-BE25-4623-8A50-14ABEB88CD1A}">
      <dsp:nvSpPr>
        <dsp:cNvPr id="0" name=""/>
        <dsp:cNvSpPr/>
      </dsp:nvSpPr>
      <dsp:spPr>
        <a:xfrm>
          <a:off x="0" y="4361593"/>
          <a:ext cx="2986086" cy="2056275"/>
        </a:xfrm>
        <a:prstGeom prst="round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Text" lastClr="000000"/>
              </a:solidFill>
            </a:rPr>
            <a:t>The majority of countries show very low fertilizer use with minimal variation, indicating low input agriculture.</a:t>
          </a:r>
        </a:p>
      </dsp:txBody>
      <dsp:txXfrm>
        <a:off x="100379" y="4461972"/>
        <a:ext cx="2785328" cy="185551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01F5B6-80B9-4B4A-86F2-BA3CC0AED9D5}">
      <dsp:nvSpPr>
        <dsp:cNvPr id="0" name=""/>
        <dsp:cNvSpPr/>
      </dsp:nvSpPr>
      <dsp:spPr>
        <a:xfrm rot="10800000" flipV="1">
          <a:off x="0" y="98262"/>
          <a:ext cx="6096000" cy="1019336"/>
        </a:xfrm>
        <a:prstGeom prst="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300" b="0" i="0" kern="120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Some countries show a steady increase, indicating efforts to boost agricultural productivity.</a:t>
          </a:r>
          <a:endParaRPr lang="en-US" sz="2300" kern="1200" dirty="0">
            <a:solidFill>
              <a:schemeClr val="tx1"/>
            </a:solidFill>
          </a:endParaRPr>
        </a:p>
      </dsp:txBody>
      <dsp:txXfrm rot="-10800000">
        <a:off x="0" y="98262"/>
        <a:ext cx="6096000" cy="10193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D9416B-8C15-4B1E-A2D1-53D4A859E51A}">
      <dsp:nvSpPr>
        <dsp:cNvPr id="0" name=""/>
        <dsp:cNvSpPr/>
      </dsp:nvSpPr>
      <dsp:spPr>
        <a:xfrm>
          <a:off x="0" y="178643"/>
          <a:ext cx="3662244" cy="1119341"/>
        </a:xfrm>
        <a:prstGeom prst="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200" kern="1200" dirty="0">
              <a:solidFill>
                <a:schemeClr val="tx1"/>
              </a:solidFill>
            </a:rPr>
            <a:t>Ethiopia demonstrates high output despite low fertilizer use</a:t>
          </a:r>
        </a:p>
      </dsp:txBody>
      <dsp:txXfrm>
        <a:off x="0" y="178643"/>
        <a:ext cx="3662244" cy="1119341"/>
      </dsp:txXfrm>
    </dsp:sp>
    <dsp:sp modelId="{4D2A8E2A-A3A6-46C5-B91D-BE797C41C039}">
      <dsp:nvSpPr>
        <dsp:cNvPr id="0" name=""/>
        <dsp:cNvSpPr/>
      </dsp:nvSpPr>
      <dsp:spPr>
        <a:xfrm>
          <a:off x="3849264" y="149148"/>
          <a:ext cx="3441659" cy="1119341"/>
        </a:xfrm>
        <a:prstGeom prst="rect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tx1"/>
              </a:solidFill>
            </a:rPr>
            <a:t>Mauritius shows extremely high fertilizer use but modest output</a:t>
          </a:r>
        </a:p>
      </dsp:txBody>
      <dsp:txXfrm>
        <a:off x="3849264" y="149148"/>
        <a:ext cx="3441659" cy="111934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9A355C-A219-4CDD-88E5-1B6EFEFD9C55}">
      <dsp:nvSpPr>
        <dsp:cNvPr id="0" name=""/>
        <dsp:cNvSpPr/>
      </dsp:nvSpPr>
      <dsp:spPr>
        <a:xfrm>
          <a:off x="2238226" y="941"/>
          <a:ext cx="3753147" cy="1501259"/>
        </a:xfrm>
        <a:prstGeom prst="chevron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27940" tIns="13970" rIns="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u="none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Machine Learning (Random Forest, </a:t>
          </a:r>
          <a:r>
            <a:rPr lang="en-US" sz="2200" b="1" i="0" u="none" kern="1200" dirty="0" err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XGBoost</a:t>
          </a:r>
          <a:r>
            <a:rPr lang="en-US" sz="2200" b="1" i="0" u="none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):</a:t>
          </a:r>
          <a:r>
            <a:rPr lang="en-US" sz="2200" b="0" i="0" u="none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 </a:t>
          </a:r>
          <a:br>
            <a:rPr lang="en-US" sz="22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200" b="0" i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Link fertilizer use to productivity.</a:t>
          </a:r>
          <a:endParaRPr lang="en-US" sz="2200" i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88856" y="941"/>
        <a:ext cx="2251888" cy="1501259"/>
      </dsp:txXfrm>
    </dsp:sp>
    <dsp:sp modelId="{1CF25EEB-BCD6-45FE-97FB-336D3509B7F1}">
      <dsp:nvSpPr>
        <dsp:cNvPr id="0" name=""/>
        <dsp:cNvSpPr/>
      </dsp:nvSpPr>
      <dsp:spPr>
        <a:xfrm>
          <a:off x="2238226" y="1712376"/>
          <a:ext cx="3753147" cy="1501259"/>
        </a:xfrm>
        <a:prstGeom prst="chevron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27940" tIns="13970" rIns="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u="none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Clustering (K-Means):</a:t>
          </a:r>
          <a:r>
            <a:rPr lang="en-US" sz="2200" b="0" i="0" u="none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 </a:t>
          </a:r>
          <a:br>
            <a:rPr lang="en-US" sz="22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200" b="0" i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Group countries by efficiency patterns.</a:t>
          </a:r>
          <a:endParaRPr lang="en-US" sz="2200" i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88856" y="1712376"/>
        <a:ext cx="2251888" cy="1501259"/>
      </dsp:txXfrm>
    </dsp:sp>
    <dsp:sp modelId="{518CCDCF-FDB2-4884-9CD2-B51F97EEA526}">
      <dsp:nvSpPr>
        <dsp:cNvPr id="0" name=""/>
        <dsp:cNvSpPr/>
      </dsp:nvSpPr>
      <dsp:spPr>
        <a:xfrm>
          <a:off x="2238226" y="3423812"/>
          <a:ext cx="3753147" cy="1501259"/>
        </a:xfrm>
        <a:prstGeom prst="chevron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15000"/>
            </a:schemeClr>
          </a:solidFill>
          <a:prstDash val="solid"/>
        </a:ln>
        <a:effectLst/>
      </dsp:spPr>
      <dsp:style>
        <a:lnRef idx="2">
          <a:schemeClr val="accent3">
            <a:shade val="15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27940" tIns="13970" rIns="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u="none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Time-Series Forecasting (ARIMA, LSTM):</a:t>
          </a:r>
          <a:br>
            <a:rPr lang="en-US" sz="2200" b="1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2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 </a:t>
          </a:r>
          <a:r>
            <a:rPr lang="en-US" sz="2200" b="0" i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Predict future fertilizer demand.</a:t>
          </a:r>
          <a:endParaRPr lang="en-US" sz="2200" i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88856" y="3423812"/>
        <a:ext cx="2251888" cy="15012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2AD87E-E183-4314-A9E9-C0495967B20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D800D-3A47-41A7-9FBC-6FDE04BAB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51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F50897-46D4-4391-9126-944AB571EA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151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dgerdev/east-africa-fertilizer-projec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5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624" y="0"/>
            <a:ext cx="7772400" cy="183832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Forecasting Fertilizer Efficiency and Agricultural Productivity in East Africa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852612"/>
            <a:ext cx="9067799" cy="260985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Optimizing agricultural growth through smart data-driven fertilizer strategies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Capstone Project | 2025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F88EC-3568-A042-289D-266A9556E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Agricultural Employment vs. Crop Production Index</a:t>
            </a:r>
            <a:br>
              <a:rPr lang="en-US" b="1" dirty="0"/>
            </a:b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3A1CFF6-0978-C377-8930-7AA39F17B1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99" y="1600200"/>
            <a:ext cx="7600202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DAB5A2-D9D9-D46D-FEA6-425F511FBBB3}"/>
              </a:ext>
            </a:extLst>
          </p:cNvPr>
          <p:cNvSpPr txBox="1"/>
          <p:nvPr/>
        </p:nvSpPr>
        <p:spPr>
          <a:xfrm>
            <a:off x="457200" y="621403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Countries with lower ag employment often show higher crop index values (e.g. Kenya)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127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B45A4-8684-B20C-3BDA-00C8C9763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21" y="197964"/>
            <a:ext cx="8267307" cy="123491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Fertilizer Consumption Trends and Forecast for Kenya (1960–2035)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EDE2DA-5BCD-A9F2-E077-F3F5DE7E0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547" y="5425126"/>
            <a:ext cx="8842343" cy="143287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Fertilizer use in Kenya rose steadily from 1960 to 2023.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ARIMA model forecasts stabilization around 40–45 kg/ha through 2035.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Wide confidence intervals signal uncertainty thus external factors like climate, prices, and policy could impact actual outcomes.</a:t>
            </a:r>
          </a:p>
          <a:p>
            <a:endParaRPr lang="en-US" dirty="0"/>
          </a:p>
        </p:txBody>
      </p:sp>
      <p:pic>
        <p:nvPicPr>
          <p:cNvPr id="6" name="Content Placeholder 3" descr="d157c072-8ca3-45b6-af27-43deec136130.png">
            <a:extLst>
              <a:ext uri="{FF2B5EF4-FFF2-40B4-BE49-F238E27FC236}">
                <a16:creationId xmlns:a16="http://schemas.microsoft.com/office/drawing/2014/main" id="{5C83133C-040F-C6BF-EA2F-FC9AE22F2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47" y="1432874"/>
            <a:ext cx="8521832" cy="379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401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CEA2D0F-5646-280D-CD57-DD374A7A9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MODELING APPROACH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40F6C54-4217-D207-F1B0-D7E49DE02C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7930983"/>
              </p:ext>
            </p:extLst>
          </p:nvPr>
        </p:nvGraphicFramePr>
        <p:xfrm>
          <a:off x="457200" y="1417638"/>
          <a:ext cx="8229600" cy="49260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77087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3189D60-2ACA-1380-6A66-CE99C168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6051"/>
            <a:ext cx="8229600" cy="539750"/>
          </a:xfrm>
        </p:spPr>
        <p:txBody>
          <a:bodyPr>
            <a:normAutofit/>
          </a:bodyPr>
          <a:lstStyle/>
          <a:p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Performing Model- Random Forest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FC54DE-6FB7-4E0D-F137-90FB51FBC2C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41288" y="4727575"/>
            <a:ext cx="8229600" cy="19843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tight clustering of data points around this line indicates high model accuracy and low prediction error.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BBF540A6-5B1B-5DFE-FD5E-8F468072209C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rcRect l="5556" r="5556"/>
          <a:stretch>
            <a:fillRect/>
          </a:stretch>
        </p:blipFill>
        <p:spPr>
          <a:xfrm>
            <a:off x="0" y="820131"/>
            <a:ext cx="4392613" cy="3907443"/>
          </a:xfrm>
        </p:spPr>
      </p:pic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7B8BB054-54C8-3B06-0061-8B9AC5930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9284" y="820130"/>
            <a:ext cx="4038600" cy="390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36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A9CD-D921-E213-39F8-A8D546A3F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6115"/>
            <a:ext cx="8229600" cy="127152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Segmenting Countries by Fertilizer Efficiency</a:t>
            </a:r>
            <a:endParaRPr lang="en-US" b="1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AB5863B-5996-8644-4AFF-7B37ED2AF4C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21915" y="1347484"/>
            <a:ext cx="5785766" cy="4163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5D85E4-08A1-BEA9-1AE0-F4B97F62DC5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5568885"/>
            <a:ext cx="8229599" cy="1143000"/>
          </a:xfrm>
        </p:spPr>
        <p:txBody>
          <a:bodyPr/>
          <a:lstStyle/>
          <a:p>
            <a:pPr marL="0" indent="0">
              <a:buNone/>
              <a:defRPr sz="1400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Methodology:</a:t>
            </a:r>
          </a:p>
          <a:p>
            <a:pPr>
              <a:defRPr sz="140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K-Means clustering (k=4) based on fertilizer use and agricultural output, visualized using PCA (2D).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930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2D231-E2EA-7974-0FF3-752114A7A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Policy Recommendations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3AA26-4FC2-60A9-6CAC-107882A14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5441"/>
          </a:xfrm>
        </p:spPr>
        <p:txBody>
          <a:bodyPr>
            <a:noAutofit/>
          </a:bodyPr>
          <a:lstStyle/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 Fertilizer Access- Build supply chains and offer subsidies to make fertilizers affordable.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Promote Sustainable Use- Train farmers on efficient, eco-friendly fertilizer practices.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Boost Cereal Yields- Invest in research, improved seeds, and irrigation.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Maximize Arable Land- Encourage crop rotation and soil conservation.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Educate Farmers- Expand extension services for modern farming knowledge.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Adopt Technology- Support precision farming, mobile tools, and AI solutions.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Resilience- Introduce crop insurance and emergency reserves.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Strengthen Data Systems- Improve regional data sharing and analytics.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PPPs-  Collaborate across sectors to fund and scale solutions.</a:t>
            </a:r>
          </a:p>
        </p:txBody>
      </p:sp>
    </p:spTree>
    <p:extLst>
      <p:ext uri="{BB962C8B-B14F-4D97-AF65-F5344CB8AC3E}">
        <p14:creationId xmlns:p14="http://schemas.microsoft.com/office/powerpoint/2010/main" val="2116105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00860-9BC0-1DA8-7D4E-EEF42272C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92347-74D3-6DAD-5C4F-B4020311E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243" y="1600200"/>
            <a:ext cx="8460557" cy="5055124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developed a forecasting and analytics framework for fertilizer use in East Africa.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Historical and predictive analyses revealed key trends, gaps, and optimization opportunities.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and time-series models uncovered non-linear dynamics in productivity.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Country clustering enabled more targeted and relevant policy recommendations.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Integrated, data-driven strategies are essential for sustainable agriculture and food security in the region.</a:t>
            </a:r>
          </a:p>
        </p:txBody>
      </p:sp>
    </p:spTree>
    <p:extLst>
      <p:ext uri="{BB962C8B-B14F-4D97-AF65-F5344CB8AC3E}">
        <p14:creationId xmlns:p14="http://schemas.microsoft.com/office/powerpoint/2010/main" val="3235450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A74654-1AD0-8082-143B-447535102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Who’s This For?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06E3D95-C352-3912-920E-81AC85EC30B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92424" y="2683497"/>
            <a:ext cx="19431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World Bank">
            <a:extLst>
              <a:ext uri="{FF2B5EF4-FFF2-40B4-BE49-F238E27FC236}">
                <a16:creationId xmlns:a16="http://schemas.microsoft.com/office/drawing/2014/main" id="{4AF2D123-DCAD-4955-FD61-C50EDCC01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49" y="1401129"/>
            <a:ext cx="34290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The United Nations | URI">
            <a:extLst>
              <a:ext uri="{FF2B5EF4-FFF2-40B4-BE49-F238E27FC236}">
                <a16:creationId xmlns:a16="http://schemas.microsoft.com/office/drawing/2014/main" id="{DED9F163-2A6B-ECDF-4120-2E331B09E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686" y="152714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 descr="East African Development Company">
            <a:extLst>
              <a:ext uri="{FF2B5EF4-FFF2-40B4-BE49-F238E27FC236}">
                <a16:creationId xmlns:a16="http://schemas.microsoft.com/office/drawing/2014/main" id="{EDBCAB3D-1ADE-96D5-BC57-22083EAD3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456" y="4512297"/>
            <a:ext cx="2143125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0" name="Picture 16" descr="Profile for Agritech East Africa">
            <a:extLst>
              <a:ext uri="{FF2B5EF4-FFF2-40B4-BE49-F238E27FC236}">
                <a16:creationId xmlns:a16="http://schemas.microsoft.com/office/drawing/2014/main" id="{33FF651D-75B1-97A5-5A3A-414367EC70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3235" y="4936126"/>
            <a:ext cx="3381375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6878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2</a:t>
            </a:r>
          </a:p>
          <a:p>
            <a:pPr marL="0" indent="0" algn="ctr">
              <a:buNone/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 Repo: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github.com/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Rodgerdev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/east-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africa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-fertilizer-project</a:t>
            </a:r>
            <a:endParaRPr lang="en-GB" sz="28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259939-4391-88B4-AE68-8A3425887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55" y="-11589"/>
            <a:ext cx="9113945" cy="6881178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4ABC9F1-CC9A-11EF-1E60-CCC202D71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7271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80F43-6632-5937-82F4-A1A9FDEB0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Business Understanding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FF7BB-D4C1-5BD0-9892-4DEE3D6CA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9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Objective: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and forecast fertilizer efficiency and its impact on agricultural productivity using data-driven methods.</a:t>
            </a:r>
          </a:p>
          <a:p>
            <a:pPr marL="0" indent="0">
              <a:buNone/>
            </a:pP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9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 Objectives: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 fertilizer usage trends across East Africa over time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Examine the relationship between fertilizer use and agricultural output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Forecast fertilizer consumption up to 2035 using time series models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Predict agricultural productivity using machine learning techniques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countries based on fertilizer efficiency for targeted policy strategies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39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7A0EA-9924-355E-125E-B46C6640B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12290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Understanding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59A6F77-C602-B9C7-AAF2-7E561F5808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0412725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23445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DB007-07C7-7F20-B47C-4A9CFCF8B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C21DE22-9D61-6B3C-8888-93915798B8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623602"/>
              </p:ext>
            </p:extLst>
          </p:nvPr>
        </p:nvGraphicFramePr>
        <p:xfrm>
          <a:off x="457200" y="1173192"/>
          <a:ext cx="8229600" cy="49529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4002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267AA4-C9C9-A8F3-6840-1069CA46A5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846137"/>
            <a:ext cx="5438775" cy="5165725"/>
          </a:xfr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4875336-B022-805A-BCAA-18D504554D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0837230"/>
              </p:ext>
            </p:extLst>
          </p:nvPr>
        </p:nvGraphicFramePr>
        <p:xfrm>
          <a:off x="5438774" y="76835"/>
          <a:ext cx="3705225" cy="6969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C73FE29-9DA6-EEA2-8CD4-82277296CB8E}"/>
              </a:ext>
            </a:extLst>
          </p:cNvPr>
          <p:cNvSpPr txBox="1"/>
          <p:nvPr/>
        </p:nvSpPr>
        <p:spPr>
          <a:xfrm>
            <a:off x="485775" y="276820"/>
            <a:ext cx="4200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FERTILIZER CONSUMPTION DISTRIBUTION</a:t>
            </a:r>
          </a:p>
        </p:txBody>
      </p:sp>
    </p:spTree>
    <p:extLst>
      <p:ext uri="{BB962C8B-B14F-4D97-AF65-F5344CB8AC3E}">
        <p14:creationId xmlns:p14="http://schemas.microsoft.com/office/powerpoint/2010/main" val="2963308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71E47A-BA38-D0CC-6FF6-E651B534F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6088" y="904133"/>
            <a:ext cx="6157911" cy="4239367"/>
          </a:xfr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39D699B-3386-2579-2B66-8505000C9D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7750892"/>
              </p:ext>
            </p:extLst>
          </p:nvPr>
        </p:nvGraphicFramePr>
        <p:xfrm>
          <a:off x="1" y="2"/>
          <a:ext cx="2986087" cy="655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08193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7223D-7216-6876-AEDE-138129C27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Fertilizer Consumption Trends Over Time</a:t>
            </a:r>
            <a:br>
              <a:rPr lang="en-US" b="1" dirty="0"/>
            </a:b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1C6CD26-7CDD-FE6C-8EFC-C6097F5EA0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17638"/>
            <a:ext cx="822960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7DDC6D4-1F0F-AF60-4C47-E3E77E1D54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5883081"/>
              </p:ext>
            </p:extLst>
          </p:nvPr>
        </p:nvGraphicFramePr>
        <p:xfrm>
          <a:off x="1524000" y="5465763"/>
          <a:ext cx="6096000" cy="1117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06515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831EC-BF03-9F2E-05D7-D6806F0DE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Fertilizer Use vs. Agricultural Value Added</a:t>
            </a:r>
            <a:br>
              <a:rPr lang="en-US" dirty="0"/>
            </a:b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0751B7-4031-43C5-FC13-91BF40235F8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62" y="1417638"/>
            <a:ext cx="7610876" cy="4022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AC3DBC3-5E42-F554-3F93-FFFC60C981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7618666"/>
              </p:ext>
            </p:extLst>
          </p:nvPr>
        </p:nvGraphicFramePr>
        <p:xfrm>
          <a:off x="1075924" y="5440361"/>
          <a:ext cx="7291388" cy="1417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46153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7041</TotalTime>
  <Words>702</Words>
  <Application>Microsoft Office PowerPoint</Application>
  <PresentationFormat>On-screen Show (4:3)</PresentationFormat>
  <Paragraphs>84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Times New Roman</vt:lpstr>
      <vt:lpstr>Wingdings</vt:lpstr>
      <vt:lpstr>Office Theme</vt:lpstr>
      <vt:lpstr>Forecasting Fertilizer Efficiency and Agricultural Productivity in East Africa </vt:lpstr>
      <vt:lpstr>.</vt:lpstr>
      <vt:lpstr> Business Understanding </vt:lpstr>
      <vt:lpstr>Data Understanding</vt:lpstr>
      <vt:lpstr>Data Preparation</vt:lpstr>
      <vt:lpstr>PowerPoint Presentation</vt:lpstr>
      <vt:lpstr>PowerPoint Presentation</vt:lpstr>
      <vt:lpstr> Fertilizer Consumption Trends Over Time </vt:lpstr>
      <vt:lpstr> Fertilizer Use vs. Agricultural Value Added </vt:lpstr>
      <vt:lpstr> Agricultural Employment vs. Crop Production Index </vt:lpstr>
      <vt:lpstr>Fertilizer Consumption Trends and Forecast for Kenya (1960–2035)</vt:lpstr>
      <vt:lpstr>MODELING APPROACH</vt:lpstr>
      <vt:lpstr>Best Performing Model- Random Forest</vt:lpstr>
      <vt:lpstr>Segmenting Countries by Fertilizer Efficiency</vt:lpstr>
      <vt:lpstr>Policy Recommendations</vt:lpstr>
      <vt:lpstr>Conclusion</vt:lpstr>
      <vt:lpstr>Who’s This For?</vt:lpstr>
      <vt:lpstr>Thank You 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Administrator</dc:creator>
  <cp:keywords/>
  <dc:description>generated using python-pptx</dc:description>
  <cp:lastModifiedBy>kennedy kariuki</cp:lastModifiedBy>
  <cp:revision>15</cp:revision>
  <dcterms:created xsi:type="dcterms:W3CDTF">2013-01-27T09:14:16Z</dcterms:created>
  <dcterms:modified xsi:type="dcterms:W3CDTF">2025-05-05T07:44:52Z</dcterms:modified>
  <cp:category/>
</cp:coreProperties>
</file>

<file path=docProps/thumbnail.jpeg>
</file>